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 autoCompressPictures="0">
  <p:sldMasterIdLst>
    <p:sldMasterId id="2147484022" r:id="rId1"/>
    <p:sldMasterId id="2147484035" r:id="rId2"/>
    <p:sldMasterId id="2147484040" r:id="rId3"/>
  </p:sldMasterIdLst>
  <p:notesMasterIdLst>
    <p:notesMasterId r:id="rId65"/>
  </p:notesMasterIdLst>
  <p:handoutMasterIdLst>
    <p:handoutMasterId r:id="rId66"/>
  </p:handoutMasterIdLst>
  <p:sldIdLst>
    <p:sldId id="700" r:id="rId4"/>
    <p:sldId id="892" r:id="rId5"/>
    <p:sldId id="891" r:id="rId6"/>
    <p:sldId id="893" r:id="rId7"/>
    <p:sldId id="895" r:id="rId8"/>
    <p:sldId id="896" r:id="rId9"/>
    <p:sldId id="897" r:id="rId10"/>
    <p:sldId id="898" r:id="rId11"/>
    <p:sldId id="899" r:id="rId12"/>
    <p:sldId id="900" r:id="rId13"/>
    <p:sldId id="901" r:id="rId14"/>
    <p:sldId id="903" r:id="rId15"/>
    <p:sldId id="904" r:id="rId16"/>
    <p:sldId id="906" r:id="rId17"/>
    <p:sldId id="905" r:id="rId18"/>
    <p:sldId id="907" r:id="rId19"/>
    <p:sldId id="908" r:id="rId20"/>
    <p:sldId id="909" r:id="rId21"/>
    <p:sldId id="910" r:id="rId22"/>
    <p:sldId id="911" r:id="rId23"/>
    <p:sldId id="912" r:id="rId24"/>
    <p:sldId id="914" r:id="rId25"/>
    <p:sldId id="915" r:id="rId26"/>
    <p:sldId id="916" r:id="rId27"/>
    <p:sldId id="917" r:id="rId28"/>
    <p:sldId id="918" r:id="rId29"/>
    <p:sldId id="919" r:id="rId30"/>
    <p:sldId id="920" r:id="rId31"/>
    <p:sldId id="921" r:id="rId32"/>
    <p:sldId id="922" r:id="rId33"/>
    <p:sldId id="924" r:id="rId34"/>
    <p:sldId id="926" r:id="rId35"/>
    <p:sldId id="927" r:id="rId36"/>
    <p:sldId id="928" r:id="rId37"/>
    <p:sldId id="929" r:id="rId38"/>
    <p:sldId id="930" r:id="rId39"/>
    <p:sldId id="931" r:id="rId40"/>
    <p:sldId id="932" r:id="rId41"/>
    <p:sldId id="933" r:id="rId42"/>
    <p:sldId id="934" r:id="rId43"/>
    <p:sldId id="935" r:id="rId44"/>
    <p:sldId id="936" r:id="rId45"/>
    <p:sldId id="944" r:id="rId46"/>
    <p:sldId id="939" r:id="rId47"/>
    <p:sldId id="940" r:id="rId48"/>
    <p:sldId id="941" r:id="rId49"/>
    <p:sldId id="942" r:id="rId50"/>
    <p:sldId id="945" r:id="rId51"/>
    <p:sldId id="946" r:id="rId52"/>
    <p:sldId id="948" r:id="rId53"/>
    <p:sldId id="949" r:id="rId54"/>
    <p:sldId id="950" r:id="rId55"/>
    <p:sldId id="954" r:id="rId56"/>
    <p:sldId id="955" r:id="rId57"/>
    <p:sldId id="956" r:id="rId58"/>
    <p:sldId id="957" r:id="rId59"/>
    <p:sldId id="951" r:id="rId60"/>
    <p:sldId id="958" r:id="rId61"/>
    <p:sldId id="959" r:id="rId62"/>
    <p:sldId id="960" r:id="rId63"/>
    <p:sldId id="807" r:id="rId64"/>
  </p:sldIdLst>
  <p:sldSz cx="12192000" cy="6858000"/>
  <p:notesSz cx="6858000" cy="92964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89B22C-32C1-4237-97E4-56A1F62B7B60}">
          <p14:sldIdLst>
            <p14:sldId id="700"/>
            <p14:sldId id="892"/>
            <p14:sldId id="891"/>
            <p14:sldId id="893"/>
            <p14:sldId id="895"/>
            <p14:sldId id="896"/>
            <p14:sldId id="897"/>
            <p14:sldId id="898"/>
            <p14:sldId id="899"/>
            <p14:sldId id="900"/>
            <p14:sldId id="901"/>
            <p14:sldId id="903"/>
            <p14:sldId id="904"/>
            <p14:sldId id="906"/>
            <p14:sldId id="905"/>
            <p14:sldId id="907"/>
            <p14:sldId id="908"/>
            <p14:sldId id="909"/>
            <p14:sldId id="910"/>
            <p14:sldId id="911"/>
            <p14:sldId id="912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2"/>
            <p14:sldId id="924"/>
            <p14:sldId id="926"/>
            <p14:sldId id="927"/>
            <p14:sldId id="928"/>
            <p14:sldId id="929"/>
            <p14:sldId id="930"/>
            <p14:sldId id="931"/>
            <p14:sldId id="932"/>
            <p14:sldId id="933"/>
            <p14:sldId id="934"/>
            <p14:sldId id="935"/>
            <p14:sldId id="936"/>
            <p14:sldId id="944"/>
            <p14:sldId id="939"/>
            <p14:sldId id="940"/>
            <p14:sldId id="941"/>
            <p14:sldId id="942"/>
            <p14:sldId id="945"/>
            <p14:sldId id="946"/>
            <p14:sldId id="948"/>
            <p14:sldId id="949"/>
            <p14:sldId id="950"/>
            <p14:sldId id="954"/>
            <p14:sldId id="955"/>
            <p14:sldId id="956"/>
            <p14:sldId id="957"/>
            <p14:sldId id="951"/>
            <p14:sldId id="958"/>
            <p14:sldId id="959"/>
            <p14:sldId id="960"/>
            <p14:sldId id="8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0024"/>
    <a:srgbClr val="FF64FF"/>
    <a:srgbClr val="62A4D3"/>
    <a:srgbClr val="E8D2D1"/>
    <a:srgbClr val="F2DCDB"/>
    <a:srgbClr val="004A99"/>
    <a:srgbClr val="0197DB"/>
    <a:srgbClr val="0175BD"/>
    <a:srgbClr val="027CC7"/>
    <a:srgbClr val="008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Açık Stil 1 - Vurgu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88" autoAdjust="0"/>
    <p:restoredTop sz="64774" autoAdjust="0"/>
  </p:normalViewPr>
  <p:slideViewPr>
    <p:cSldViewPr snapToGrid="0" snapToObjects="1">
      <p:cViewPr varScale="1">
        <p:scale>
          <a:sx n="112" d="100"/>
          <a:sy n="112" d="100"/>
        </p:scale>
        <p:origin x="786" y="78"/>
      </p:cViewPr>
      <p:guideLst>
        <p:guide orient="horz" pos="1230"/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8/18/2022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8/18/2022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Dear professors and </a:t>
            </a:r>
            <a:r>
              <a:rPr lang="en-US" noProof="0" dirty="0" err="1">
                <a:latin typeface="Arial" panose="020B0604020202020204" pitchFamily="34" charset="0"/>
                <a:cs typeface="Arial" panose="020B0604020202020204" pitchFamily="34" charset="0"/>
              </a:rPr>
              <a:t>collagues</a:t>
            </a:r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5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54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19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2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34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36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72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239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391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25793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55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523038"/>
            <a:ext cx="53340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0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1" y="97014"/>
            <a:ext cx="11116159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6636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1" y="97014"/>
            <a:ext cx="11116159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523038"/>
            <a:ext cx="53340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76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Asıl başlık stili için tıklatın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32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592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284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81825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234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3750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58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204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846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9156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886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28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399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noProof="0" smtClean="0"/>
              <a:pPr>
                <a:defRPr/>
              </a:pPr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5064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6490164"/>
            <a:ext cx="12192000" cy="353909"/>
          </a:xfrm>
          <a:prstGeom prst="rect">
            <a:avLst/>
          </a:prstGeom>
          <a:solidFill>
            <a:srgbClr val="C200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dirty="0">
              <a:latin typeface="Calibri (Headings)"/>
            </a:endParaRPr>
          </a:p>
        </p:txBody>
      </p:sp>
      <p:pic>
        <p:nvPicPr>
          <p:cNvPr id="9" name="Picture 1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4" r="15732" b="5603"/>
          <a:stretch/>
        </p:blipFill>
        <p:spPr bwMode="auto">
          <a:xfrm>
            <a:off x="183387" y="6509579"/>
            <a:ext cx="417189" cy="315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569331" y="6469649"/>
            <a:ext cx="5157456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900" b="0" i="0" baseline="0" noProof="0" dirty="0">
                <a:latin typeface="Calibri (Headings)"/>
              </a:rPr>
              <a:t>E</a:t>
            </a:r>
            <a:r>
              <a:rPr lang="tr-TR" sz="1900" b="0" i="0" baseline="0" noProof="0" dirty="0">
                <a:latin typeface="Calibri (Headings)"/>
              </a:rPr>
              <a:t>. </a:t>
            </a:r>
            <a:r>
              <a:rPr lang="en-US" sz="1900" b="0" i="0" baseline="0" noProof="0" dirty="0">
                <a:latin typeface="Calibri (Headings)"/>
              </a:rPr>
              <a:t>Ayaz</a:t>
            </a:r>
            <a:r>
              <a:rPr lang="tr-TR" sz="1900" b="0" i="0" baseline="0" noProof="0" dirty="0">
                <a:latin typeface="Calibri (Headings)"/>
              </a:rPr>
              <a:t>, </a:t>
            </a:r>
            <a:r>
              <a:rPr lang="en-US" sz="1900" b="0" i="0" baseline="0" noProof="0" dirty="0">
                <a:latin typeface="Calibri (Headings)"/>
              </a:rPr>
              <a:t>Sep</a:t>
            </a:r>
            <a:r>
              <a:rPr lang="tr-TR" sz="1900" b="0" i="0" baseline="0" noProof="0" dirty="0">
                <a:latin typeface="Calibri (Headings)"/>
              </a:rPr>
              <a:t> </a:t>
            </a:r>
            <a:r>
              <a:rPr lang="en-US" sz="1900" b="0" i="0" baseline="0" dirty="0">
                <a:latin typeface="Calibri (Headings)"/>
              </a:rPr>
              <a:t>20</a:t>
            </a:r>
            <a:r>
              <a:rPr lang="tr-TR" sz="1900" b="0" i="0" baseline="0" dirty="0">
                <a:latin typeface="Calibri (Headings)"/>
              </a:rPr>
              <a:t>2</a:t>
            </a:r>
            <a:r>
              <a:rPr lang="en-US" sz="1900" b="0" i="0" baseline="0" dirty="0">
                <a:latin typeface="Calibri (Headings)"/>
              </a:rPr>
              <a:t>2</a:t>
            </a:r>
            <a:endParaRPr lang="en-US" sz="1900" b="0" i="0" dirty="0">
              <a:latin typeface="Calibri (Headings)"/>
            </a:endParaRP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5636066" y="6459265"/>
            <a:ext cx="919868" cy="402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A5B596B7-E5D1-4535-B30E-BDAA45A83568}" type="slidenum">
              <a:rPr lang="tr-TR" sz="2000" b="0" smtClean="0">
                <a:latin typeface="Calibri (Headings)"/>
              </a:rPr>
              <a:t>‹#›</a:t>
            </a:fld>
            <a:r>
              <a:rPr lang="tr-TR" sz="2000" b="0" dirty="0">
                <a:latin typeface="Calibri (Headings)"/>
              </a:rPr>
              <a:t>/</a:t>
            </a:r>
            <a:r>
              <a:rPr lang="en-US" sz="2000" b="0" dirty="0">
                <a:latin typeface="Calibri (Headings)"/>
              </a:rPr>
              <a:t>60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-2276026" y="6443030"/>
            <a:ext cx="10447218" cy="4654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800" b="0" noProof="0" dirty="0">
              <a:latin typeface="Calibri (Headings)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554353" y="6469649"/>
            <a:ext cx="853851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tr-TR" sz="1900" b="0" baseline="0" dirty="0">
                <a:latin typeface="Calibri (Headings)"/>
              </a:rPr>
              <a:t>METU</a:t>
            </a:r>
            <a:endParaRPr lang="en-US" sz="1900" b="0" dirty="0">
              <a:latin typeface="Calibri (Headings)"/>
            </a:endParaRPr>
          </a:p>
        </p:txBody>
      </p:sp>
      <p:pic>
        <p:nvPicPr>
          <p:cNvPr id="15" name="Resim 71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87" y="144108"/>
            <a:ext cx="566674" cy="56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Resim 72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7" y="709129"/>
            <a:ext cx="736761" cy="9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58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3945" r:id="rId11"/>
    <p:sldLayoutId id="2147483946" r:id="rId12"/>
    <p:sldLayoutId id="2147483948" r:id="rId13"/>
    <p:sldLayoutId id="2147484034" r:id="rId14"/>
    <p:sldLayoutId id="2147484038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Calibri (Headings)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0" kern="1200">
          <a:solidFill>
            <a:schemeClr val="tx1"/>
          </a:solidFill>
          <a:latin typeface="Calibri (Headings)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kern="1200">
          <a:solidFill>
            <a:schemeClr val="tx1"/>
          </a:solidFill>
          <a:latin typeface="Calibri (Headings)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Calibri (Headings)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0" kern="1200">
          <a:solidFill>
            <a:schemeClr val="tx1"/>
          </a:solidFill>
          <a:latin typeface="Calibri (Headings)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0" kern="1200">
          <a:solidFill>
            <a:schemeClr val="tx1"/>
          </a:solidFill>
          <a:latin typeface="Calibri (Headings)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7034544" y="6490164"/>
            <a:ext cx="5157456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tr-TR" sz="1800" b="0" i="0" baseline="0" noProof="0" dirty="0"/>
              <a:t>G. Cakal, September </a:t>
            </a:r>
            <a:r>
              <a:rPr lang="en-US" sz="1800" b="0" i="0" baseline="0" dirty="0"/>
              <a:t>20</a:t>
            </a:r>
            <a:r>
              <a:rPr lang="tr-TR" sz="1800" b="0" i="0" baseline="0" dirty="0"/>
              <a:t>20</a:t>
            </a:r>
            <a:endParaRPr lang="en-US" sz="1800" b="0" i="0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199137" y="6474714"/>
            <a:ext cx="919868" cy="402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A5B596B7-E5D1-4535-B30E-BDAA45A83568}" type="slidenum">
              <a:rPr lang="tr-TR" sz="2000" b="1" smtClean="0"/>
              <a:t>‹#›</a:t>
            </a:fld>
            <a:r>
              <a:rPr lang="tr-TR" sz="2000" b="1" dirty="0"/>
              <a:t>/24</a:t>
            </a:r>
            <a:endParaRPr lang="en-US" sz="2000" b="1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285545" y="6490164"/>
            <a:ext cx="853851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tr-TR" sz="1800" b="0" baseline="0" dirty="0"/>
              <a:t>METU</a:t>
            </a:r>
            <a:endParaRPr lang="en-US" sz="1800" b="0" dirty="0"/>
          </a:p>
        </p:txBody>
      </p:sp>
      <p:cxnSp>
        <p:nvCxnSpPr>
          <p:cNvPr id="26" name="Straight Connector 18"/>
          <p:cNvCxnSpPr/>
          <p:nvPr userDrawn="1"/>
        </p:nvCxnSpPr>
        <p:spPr>
          <a:xfrm>
            <a:off x="1068388" y="2768608"/>
            <a:ext cx="1005840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7" name="Straight Connector 19"/>
          <p:cNvCxnSpPr/>
          <p:nvPr userDrawn="1"/>
        </p:nvCxnSpPr>
        <p:spPr>
          <a:xfrm>
            <a:off x="3034363" y="4160564"/>
            <a:ext cx="612648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28" name="Rectangle 21"/>
          <p:cNvSpPr/>
          <p:nvPr userDrawn="1"/>
        </p:nvSpPr>
        <p:spPr>
          <a:xfrm>
            <a:off x="0" y="6391275"/>
            <a:ext cx="12192000" cy="466725"/>
          </a:xfrm>
          <a:prstGeom prst="rect">
            <a:avLst/>
          </a:prstGeom>
          <a:solidFill>
            <a:srgbClr val="C2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4" r="15732" b="5603"/>
          <a:stretch/>
        </p:blipFill>
        <p:spPr bwMode="auto">
          <a:xfrm>
            <a:off x="5832875" y="6417466"/>
            <a:ext cx="529424" cy="39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01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9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7034544" y="6490164"/>
            <a:ext cx="5157456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tr-TR" sz="1800" b="0" i="0" baseline="0" noProof="0" dirty="0"/>
              <a:t>G. Cakal, September </a:t>
            </a:r>
            <a:r>
              <a:rPr lang="en-US" sz="1800" b="0" i="0" baseline="0" dirty="0"/>
              <a:t>20</a:t>
            </a:r>
            <a:r>
              <a:rPr lang="tr-TR" sz="1800" b="0" i="0" baseline="0" dirty="0"/>
              <a:t>20</a:t>
            </a:r>
            <a:endParaRPr lang="en-US" sz="1800" b="0" i="0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199137" y="6474714"/>
            <a:ext cx="919868" cy="402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A5B596B7-E5D1-4535-B30E-BDAA45A83568}" type="slidenum">
              <a:rPr lang="tr-TR" sz="2000" b="1" smtClean="0"/>
              <a:t>‹#›</a:t>
            </a:fld>
            <a:r>
              <a:rPr lang="tr-TR" sz="2000" b="1" dirty="0"/>
              <a:t>/24</a:t>
            </a:r>
            <a:endParaRPr lang="en-US" sz="2000" b="1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285545" y="6490164"/>
            <a:ext cx="853851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tr-TR" sz="1800" b="0" baseline="0" dirty="0"/>
              <a:t>METU</a:t>
            </a:r>
            <a:endParaRPr lang="en-US" sz="1800" b="0" dirty="0"/>
          </a:p>
        </p:txBody>
      </p:sp>
      <p:sp>
        <p:nvSpPr>
          <p:cNvPr id="28" name="Rectangle 21"/>
          <p:cNvSpPr/>
          <p:nvPr userDrawn="1"/>
        </p:nvSpPr>
        <p:spPr>
          <a:xfrm>
            <a:off x="0" y="6391275"/>
            <a:ext cx="12192000" cy="466725"/>
          </a:xfrm>
          <a:prstGeom prst="rect">
            <a:avLst/>
          </a:prstGeom>
          <a:solidFill>
            <a:srgbClr val="C2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4" r="15732" b="5603"/>
          <a:stretch/>
        </p:blipFill>
        <p:spPr bwMode="auto">
          <a:xfrm>
            <a:off x="5832875" y="6417466"/>
            <a:ext cx="529424" cy="39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AC7661-419A-4ECC-B554-3F6C189F7926}"/>
              </a:ext>
            </a:extLst>
          </p:cNvPr>
          <p:cNvSpPr txBox="1">
            <a:spLocks/>
          </p:cNvSpPr>
          <p:nvPr userDrawn="1"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Master text styles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Second level</a:t>
            </a:r>
          </a:p>
          <a:p>
            <a:pPr lvl="2" fontAlgn="auto">
              <a:spcAft>
                <a:spcPts val="0"/>
              </a:spcAft>
            </a:pPr>
            <a:r>
              <a:rPr lang="en-US" dirty="0"/>
              <a:t>Third level</a:t>
            </a:r>
          </a:p>
          <a:p>
            <a:pPr lvl="3" fontAlgn="auto">
              <a:spcAft>
                <a:spcPts val="0"/>
              </a:spcAft>
            </a:pPr>
            <a:r>
              <a:rPr lang="en-US" dirty="0"/>
              <a:t>Fourth level</a:t>
            </a:r>
          </a:p>
          <a:p>
            <a:pPr lvl="4" fontAlgn="auto">
              <a:spcAft>
                <a:spcPts val="0"/>
              </a:spcAft>
            </a:pPr>
            <a:r>
              <a:rPr lang="en-US" dirty="0"/>
              <a:t>Fifth level</a:t>
            </a:r>
            <a:endParaRPr lang="tr-TR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47A0E3-5F64-4E5C-9677-A332504B4411}"/>
              </a:ext>
            </a:extLst>
          </p:cNvPr>
          <p:cNvSpPr txBox="1">
            <a:spLocks/>
          </p:cNvSpPr>
          <p:nvPr userDrawn="1"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/>
              <a:t>Click to edit Master title style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8256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0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0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30.png"/><Relationship Id="rId4" Type="http://schemas.openxmlformats.org/officeDocument/2006/relationships/image" Target="../media/image1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342030" y="225631"/>
            <a:ext cx="11527770" cy="257257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latin typeface="+mj-lt"/>
              </a:rPr>
              <a:t>Concurrent Operation of Wireless Power Transfer Based Contactless Slip Ring and Motor Drive System with a Single Converter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122647" y="2969129"/>
            <a:ext cx="9966536" cy="13973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ysClr val="windowText" lastClr="000000"/>
                </a:solidFill>
                <a:latin typeface="+mj-lt"/>
              </a:rPr>
              <a:t>Enes Ayaz</a:t>
            </a:r>
            <a:endParaRPr lang="tr-TR" sz="2800" b="1" noProof="1">
              <a:solidFill>
                <a:sysClr val="windowText" lastClr="000000"/>
              </a:solidFill>
              <a:latin typeface="+mj-lt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M</a:t>
            </a:r>
            <a:r>
              <a:rPr lang="en-US" sz="2600" dirty="0">
                <a:solidFill>
                  <a:sysClr val="windowText" lastClr="000000"/>
                </a:solidFill>
                <a:latin typeface="+mj-lt"/>
              </a:rPr>
              <a:t>.</a:t>
            </a: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Sc. Thesis Defense</a:t>
            </a:r>
            <a:endParaRPr lang="en-US" sz="2600" baseline="30000" dirty="0">
              <a:solidFill>
                <a:sysClr val="windowText" lastClr="000000"/>
              </a:solidFill>
              <a:latin typeface="+mj-lt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68388" y="2768608"/>
            <a:ext cx="1005840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>
            <a:off x="3034363" y="4160564"/>
            <a:ext cx="612648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13" name="Subtitle 2"/>
          <p:cNvSpPr txBox="1">
            <a:spLocks/>
          </p:cNvSpPr>
          <p:nvPr/>
        </p:nvSpPr>
        <p:spPr>
          <a:xfrm>
            <a:off x="4301651" y="5583761"/>
            <a:ext cx="3589558" cy="4832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+mj-lt"/>
              </a:rPr>
              <a:t>September</a:t>
            </a:r>
            <a:r>
              <a:rPr lang="tr-TR" sz="2400" dirty="0">
                <a:solidFill>
                  <a:sysClr val="windowText" lastClr="000000"/>
                </a:solidFill>
                <a:latin typeface="+mj-lt"/>
              </a:rPr>
              <a:t> 202</a:t>
            </a:r>
            <a:r>
              <a:rPr lang="en-US" sz="2400" dirty="0">
                <a:solidFill>
                  <a:sysClr val="windowText" lastClr="000000"/>
                </a:solidFill>
                <a:latin typeface="+mj-lt"/>
              </a:rPr>
              <a:t>2</a:t>
            </a:r>
            <a:r>
              <a:rPr lang="tr-TR" sz="2400" dirty="0">
                <a:solidFill>
                  <a:sysClr val="windowText" lastClr="000000"/>
                </a:solidFill>
                <a:latin typeface="+mj-lt"/>
              </a:rPr>
              <a:t> 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122647" y="4543635"/>
            <a:ext cx="9966536" cy="13973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M</a:t>
            </a:r>
            <a:r>
              <a:rPr lang="en-US" sz="2600" dirty="0">
                <a:solidFill>
                  <a:sysClr val="windowText" lastClr="000000"/>
                </a:solidFill>
                <a:latin typeface="+mj-lt"/>
              </a:rPr>
              <a:t>iddle East Technical University (METU)</a:t>
            </a: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, </a:t>
            </a:r>
            <a:r>
              <a:rPr lang="en-US" sz="2600" dirty="0">
                <a:solidFill>
                  <a:sysClr val="windowText" lastClr="000000"/>
                </a:solidFill>
                <a:latin typeface="+mj-lt"/>
              </a:rPr>
              <a:t>Department</a:t>
            </a: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 of </a:t>
            </a:r>
            <a:r>
              <a:rPr lang="en-US" sz="2600" dirty="0">
                <a:solidFill>
                  <a:sysClr val="windowText" lastClr="000000"/>
                </a:solidFill>
                <a:latin typeface="+mj-lt"/>
              </a:rPr>
              <a:t>Electrical and Electronics Engineering</a:t>
            </a: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 Ankara, TURKEY</a:t>
            </a:r>
            <a:endParaRPr lang="en-US" sz="2600" baseline="30000" dirty="0">
              <a:solidFill>
                <a:sysClr val="windowText" lastClr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182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Outline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Aim of Study</a:t>
            </a:r>
            <a:endParaRPr lang="en-US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Inductive</a:t>
            </a:r>
            <a:r>
              <a:rPr lang="tr-TR" b="1" dirty="0">
                <a:solidFill>
                  <a:srgbClr val="C00000"/>
                </a:solidFill>
                <a:cs typeface="Arial" panose="020B0604020202020204" pitchFamily="34" charset="0"/>
              </a:rPr>
              <a:t> Power Transfer System</a:t>
            </a: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 Basics</a:t>
            </a:r>
            <a:endParaRPr lang="tr-TR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Theory Of Operations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DC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AC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field excitation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54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 Inductive Power Transfer System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7B030-A132-49BF-964A-B0B78C378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88" b="8074"/>
          <a:stretch/>
        </p:blipFill>
        <p:spPr>
          <a:xfrm>
            <a:off x="519906" y="1450873"/>
            <a:ext cx="11152188" cy="30881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439C20-B1FF-4105-B4F7-F8937308ED00}"/>
              </a:ext>
            </a:extLst>
          </p:cNvPr>
          <p:cNvCxnSpPr>
            <a:cxnSpLocks/>
          </p:cNvCxnSpPr>
          <p:nvPr/>
        </p:nvCxnSpPr>
        <p:spPr>
          <a:xfrm>
            <a:off x="1354411" y="5074849"/>
            <a:ext cx="3962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BC6650-DD58-472B-ADCF-DFFFD3CC09F3}"/>
              </a:ext>
            </a:extLst>
          </p:cNvPr>
          <p:cNvGrpSpPr/>
          <p:nvPr/>
        </p:nvGrpSpPr>
        <p:grpSpPr>
          <a:xfrm>
            <a:off x="3028774" y="5034466"/>
            <a:ext cx="520700" cy="495300"/>
            <a:chOff x="2362200" y="5334000"/>
            <a:chExt cx="2044700" cy="4953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675A-A862-4BC1-9BF8-733443193BB9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0" y="53340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D568C5-BEEC-4914-808E-C7608C6488DC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AE4F27-F5D7-41A3-B3FF-22945A954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6EC0BF0-02D3-4346-A27E-94E3C3281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11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6BEF66E-2DA6-47F7-B27D-C14BFAE319F4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2E52C93-158D-4404-A43E-56A4AFFC814E}"/>
              </a:ext>
            </a:extLst>
          </p:cNvPr>
          <p:cNvGrpSpPr/>
          <p:nvPr/>
        </p:nvGrpSpPr>
        <p:grpSpPr>
          <a:xfrm>
            <a:off x="4379730" y="5040812"/>
            <a:ext cx="468634" cy="482607"/>
            <a:chOff x="5627366" y="5181586"/>
            <a:chExt cx="609600" cy="1301771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5188BD-362A-45CB-8DBE-DA55029AF95A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DE59304-C6FE-4150-B601-98D94A975B1E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A27BBC-EBA1-4CB3-835B-CAB80C785FCC}"/>
              </a:ext>
            </a:extLst>
          </p:cNvPr>
          <p:cNvCxnSpPr>
            <a:cxnSpLocks/>
          </p:cNvCxnSpPr>
          <p:nvPr/>
        </p:nvCxnSpPr>
        <p:spPr>
          <a:xfrm>
            <a:off x="1302595" y="5282116"/>
            <a:ext cx="101346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176A43-8A83-4684-8069-5817744F0BB2}"/>
              </a:ext>
            </a:extLst>
          </p:cNvPr>
          <p:cNvGrpSpPr/>
          <p:nvPr/>
        </p:nvGrpSpPr>
        <p:grpSpPr>
          <a:xfrm>
            <a:off x="5627367" y="5034466"/>
            <a:ext cx="468634" cy="482607"/>
            <a:chOff x="5627366" y="5181586"/>
            <a:chExt cx="609600" cy="1301771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8EEB13F-85B8-4C1D-B2BE-0F5BFCCB420E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69FEB4D-97CA-4F40-89A6-7424935A8AC5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1E091C5-E85D-48B5-8B59-78EDA5266049}"/>
              </a:ext>
            </a:extLst>
          </p:cNvPr>
          <p:cNvGrpSpPr/>
          <p:nvPr/>
        </p:nvGrpSpPr>
        <p:grpSpPr>
          <a:xfrm>
            <a:off x="7014544" y="5040812"/>
            <a:ext cx="520700" cy="495300"/>
            <a:chOff x="2362200" y="5334000"/>
            <a:chExt cx="2044700" cy="4953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D15E56-E288-4380-999C-F4EAA86D64B5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0" y="53340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5A3C60D-301E-447A-A7F5-A9DDD7233228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27796DD-9553-49B7-9CFE-9863F5760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C0E101A-89C5-4D6A-BA05-F1E21B65E8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11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7DC704-543D-48F2-8F5A-ED4DD2A54704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5DE024-3743-460D-9C3E-C136C6ED655B}"/>
              </a:ext>
            </a:extLst>
          </p:cNvPr>
          <p:cNvCxnSpPr>
            <a:cxnSpLocks/>
          </p:cNvCxnSpPr>
          <p:nvPr/>
        </p:nvCxnSpPr>
        <p:spPr>
          <a:xfrm>
            <a:off x="10359727" y="4970458"/>
            <a:ext cx="38100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832D89C-C1F1-4B5D-A681-5B6C657CBEBD}"/>
              </a:ext>
            </a:extLst>
          </p:cNvPr>
          <p:cNvGrpSpPr/>
          <p:nvPr/>
        </p:nvGrpSpPr>
        <p:grpSpPr>
          <a:xfrm>
            <a:off x="8638723" y="5008115"/>
            <a:ext cx="507617" cy="56871"/>
            <a:chOff x="5627366" y="5181586"/>
            <a:chExt cx="609600" cy="1301771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029FD14-FE9E-4226-9A4C-506EEB69F7BB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F7BD68-AB22-45A9-B4FE-2786BCECBDCF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12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Compensation Topologies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B29E4-6C06-4ECA-BEC9-28374696E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8" y="1387399"/>
            <a:ext cx="6715604" cy="2297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95554-EC2A-44E7-8846-AD326E4BBC7D}"/>
              </a:ext>
            </a:extLst>
          </p:cNvPr>
          <p:cNvSpPr txBox="1"/>
          <p:nvPr/>
        </p:nvSpPr>
        <p:spPr>
          <a:xfrm>
            <a:off x="2320926" y="3811602"/>
            <a:ext cx="4146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+mj-lt"/>
              </a:rPr>
              <a:t>a) </a:t>
            </a:r>
            <a:r>
              <a:rPr lang="en-US" sz="2500" dirty="0">
                <a:latin typeface="+mj-lt"/>
              </a:rPr>
              <a:t>Series-series     </a:t>
            </a:r>
          </a:p>
          <a:p>
            <a:r>
              <a:rPr lang="en-US" sz="2500" b="1" dirty="0">
                <a:latin typeface="+mj-lt"/>
              </a:rPr>
              <a:t>b)</a:t>
            </a:r>
            <a:r>
              <a:rPr lang="en-US" sz="2500" dirty="0">
                <a:latin typeface="+mj-lt"/>
              </a:rPr>
              <a:t> Parallel-series     </a:t>
            </a:r>
          </a:p>
          <a:p>
            <a:r>
              <a:rPr lang="en-US" sz="2500" b="1" dirty="0">
                <a:latin typeface="+mj-lt"/>
              </a:rPr>
              <a:t>c) </a:t>
            </a:r>
            <a:r>
              <a:rPr lang="en-US" sz="2500" dirty="0">
                <a:latin typeface="+mj-lt"/>
              </a:rPr>
              <a:t>Series-parallel  </a:t>
            </a:r>
          </a:p>
          <a:p>
            <a:r>
              <a:rPr lang="en-US" sz="2500" b="1" dirty="0">
                <a:latin typeface="+mj-lt"/>
              </a:rPr>
              <a:t>d) </a:t>
            </a:r>
            <a:r>
              <a:rPr lang="en-US" sz="2500" dirty="0">
                <a:latin typeface="+mj-lt"/>
              </a:rPr>
              <a:t>Parallel-parallel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060725-9B6E-4FE3-BA75-B2E4A51B8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31457"/>
              </p:ext>
            </p:extLst>
          </p:nvPr>
        </p:nvGraphicFramePr>
        <p:xfrm>
          <a:off x="7075726" y="1532730"/>
          <a:ext cx="4752496" cy="3792539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249623">
                  <a:extLst>
                    <a:ext uri="{9D8B030D-6E8A-4147-A177-3AD203B41FA5}">
                      <a16:colId xmlns:a16="http://schemas.microsoft.com/office/drawing/2014/main" val="1464664615"/>
                    </a:ext>
                  </a:extLst>
                </a:gridCol>
                <a:gridCol w="2502873">
                  <a:extLst>
                    <a:ext uri="{9D8B030D-6E8A-4147-A177-3AD203B41FA5}">
                      <a16:colId xmlns:a16="http://schemas.microsoft.com/office/drawing/2014/main" val="1468343584"/>
                    </a:ext>
                  </a:extLst>
                </a:gridCol>
              </a:tblGrid>
              <a:tr h="681981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Series-Series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Compensation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344335"/>
                  </a:ext>
                </a:extLst>
              </a:tr>
              <a:tr h="56451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Source </a:t>
                      </a: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Type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Voltage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39759"/>
                  </a:ext>
                </a:extLst>
              </a:tr>
              <a:tr h="63651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Resonant frequency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Load Independent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660571"/>
                  </a:ext>
                </a:extLst>
              </a:tr>
              <a:tr h="732951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Resonant frequency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Coupling</a:t>
                      </a:r>
                      <a:r>
                        <a:rPr lang="tr-TR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In</a:t>
                      </a: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261396"/>
                  </a:ext>
                </a:extLst>
              </a:tr>
              <a:tr h="617221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No load operation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Short Circuit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363251"/>
                  </a:ext>
                </a:extLst>
              </a:tr>
              <a:tr h="55935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baseline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Capacitor</a:t>
                      </a:r>
                      <a:r>
                        <a:rPr lang="en-US" sz="2000" b="0" kern="12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Size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Large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917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50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Series-Series IPT System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4D1404-9ABB-4839-9076-1C033016A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47" y="1291534"/>
            <a:ext cx="8272379" cy="1711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3B16D2-9FA8-4E0E-B125-FEF5C6F42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9" r="19829"/>
          <a:stretch/>
        </p:blipFill>
        <p:spPr>
          <a:xfrm>
            <a:off x="8117974" y="2825864"/>
            <a:ext cx="3904500" cy="3482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C6D31-08FC-4176-B8BA-AE4C93676CB3}"/>
              </a:ext>
            </a:extLst>
          </p:cNvPr>
          <p:cNvSpPr txBox="1"/>
          <p:nvPr/>
        </p:nvSpPr>
        <p:spPr>
          <a:xfrm>
            <a:off x="4720479" y="2979405"/>
            <a:ext cx="3147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Single-peak band pass filter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296F5-C401-40C5-AF90-F0F4F52555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54" r="8057"/>
          <a:stretch/>
        </p:blipFill>
        <p:spPr>
          <a:xfrm>
            <a:off x="223847" y="3039175"/>
            <a:ext cx="4099679" cy="32686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FDAE48-99B9-4B2A-8CE7-DCA4FCBF37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00"/>
          <a:stretch/>
        </p:blipFill>
        <p:spPr>
          <a:xfrm>
            <a:off x="8142383" y="1277300"/>
            <a:ext cx="4052033" cy="150571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125F1D-85BF-403D-952A-F1764F69041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294478" y="3379515"/>
            <a:ext cx="0" cy="184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5ABD37-9D52-419F-9B88-8A4F023A315D}"/>
              </a:ext>
            </a:extLst>
          </p:cNvPr>
          <p:cNvSpPr txBox="1"/>
          <p:nvPr/>
        </p:nvSpPr>
        <p:spPr>
          <a:xfrm>
            <a:off x="4595770" y="3575035"/>
            <a:ext cx="3397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First Harmonic Approach (FHA)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0C1A4D0-8D79-4841-AA11-D58939BB7300}"/>
              </a:ext>
            </a:extLst>
          </p:cNvPr>
          <p:cNvGrpSpPr/>
          <p:nvPr/>
        </p:nvGrpSpPr>
        <p:grpSpPr>
          <a:xfrm>
            <a:off x="5274478" y="4102013"/>
            <a:ext cx="520700" cy="495300"/>
            <a:chOff x="2362200" y="5334000"/>
            <a:chExt cx="2044700" cy="4953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92835A-BBA6-400E-96FF-1FC820EECE8F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0" y="53340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AEB090D-651D-4A98-A774-FF8D2C09C2B6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A5A55D2-B552-452B-B11C-F8C7471BF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B271F3-4654-4782-B6E3-AD76A90A6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11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ADCA03-30D3-431A-A710-4C592A4B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6D70F7-80B8-4F17-ADB6-4915479A819F}"/>
              </a:ext>
            </a:extLst>
          </p:cNvPr>
          <p:cNvCxnSpPr>
            <a:cxnSpLocks/>
          </p:cNvCxnSpPr>
          <p:nvPr/>
        </p:nvCxnSpPr>
        <p:spPr>
          <a:xfrm>
            <a:off x="5908751" y="4322948"/>
            <a:ext cx="6302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737D4DC-FBB8-442B-9D6B-BCB0E33B2995}"/>
              </a:ext>
            </a:extLst>
          </p:cNvPr>
          <p:cNvGrpSpPr/>
          <p:nvPr/>
        </p:nvGrpSpPr>
        <p:grpSpPr>
          <a:xfrm>
            <a:off x="6868192" y="4081787"/>
            <a:ext cx="468634" cy="482607"/>
            <a:chOff x="5627366" y="5181586"/>
            <a:chExt cx="609600" cy="1301771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FCFA8D3-B188-48AD-ACF4-79E9BFB71E2B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704C071-6021-4C7B-8569-DB7AFD62353A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F3917BD-5959-4390-8A1B-E21D24266559}"/>
              </a:ext>
            </a:extLst>
          </p:cNvPr>
          <p:cNvSpPr txBox="1"/>
          <p:nvPr/>
        </p:nvSpPr>
        <p:spPr>
          <a:xfrm>
            <a:off x="4717042" y="4802286"/>
            <a:ext cx="377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Phase &lt; 0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 Inductive region</a:t>
            </a:r>
            <a:r>
              <a:rPr lang="en-US" sz="2000" dirty="0">
                <a:latin typeface="+mj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3BB27C-DED4-4848-B234-AD24698E3F2D}"/>
                  </a:ext>
                </a:extLst>
              </p:cNvPr>
              <p:cNvSpPr txBox="1"/>
              <p:nvPr/>
            </p:nvSpPr>
            <p:spPr>
              <a:xfrm>
                <a:off x="4918598" y="5324032"/>
                <a:ext cx="3779183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  <a:sym typeface="Wingdings" panose="05000000000000000000" pitchFamily="2" charset="2"/>
                  </a:rPr>
                  <a:t> Inductive region </a:t>
                </a:r>
                <a:r>
                  <a:rPr lang="en-US" sz="20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3BB27C-DED4-4848-B234-AD24698E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598" y="5324032"/>
                <a:ext cx="3779183" cy="423770"/>
              </a:xfrm>
              <a:prstGeom prst="rect">
                <a:avLst/>
              </a:prstGeom>
              <a:blipFill>
                <a:blip r:embed="rId6"/>
                <a:stretch>
                  <a:fillRect l="-806" t="-714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387FBBF-1D0A-4EB5-ADEC-217E073393FB}"/>
              </a:ext>
            </a:extLst>
          </p:cNvPr>
          <p:cNvSpPr txBox="1"/>
          <p:nvPr/>
        </p:nvSpPr>
        <p:spPr>
          <a:xfrm>
            <a:off x="4443989" y="1453333"/>
            <a:ext cx="696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5F1962-EB3F-4F8A-BD17-53AE147D9D6D}"/>
                  </a:ext>
                </a:extLst>
              </p:cNvPr>
              <p:cNvSpPr/>
              <p:nvPr/>
            </p:nvSpPr>
            <p:spPr>
              <a:xfrm>
                <a:off x="4867537" y="5703794"/>
                <a:ext cx="2872068" cy="7290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𝑇𝑥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𝑇𝑥</m:t>
                                  </m:r>
                                </m:sub>
                              </m:sSub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𝑅𝑥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𝑅𝑥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5F1962-EB3F-4F8A-BD17-53AE147D9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537" y="5703794"/>
                <a:ext cx="2872068" cy="7290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00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Zero Voltage Switching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7001E7-62A7-40F6-A008-7BE314274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2"/>
          <a:stretch/>
        </p:blipFill>
        <p:spPr>
          <a:xfrm>
            <a:off x="530796" y="1691218"/>
            <a:ext cx="5921056" cy="27451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07789A-D6EA-419B-AEA1-86A93E9B65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5"/>
          <a:stretch/>
        </p:blipFill>
        <p:spPr>
          <a:xfrm>
            <a:off x="6451852" y="1052727"/>
            <a:ext cx="4927348" cy="40220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363858-3918-4127-98CE-99AFAEDEBBD2}"/>
              </a:ext>
            </a:extLst>
          </p:cNvPr>
          <p:cNvSpPr/>
          <p:nvPr/>
        </p:nvSpPr>
        <p:spPr>
          <a:xfrm>
            <a:off x="530796" y="5318726"/>
            <a:ext cx="115087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sym typeface="Wingdings" panose="05000000000000000000" pitchFamily="2" charset="2"/>
              </a:rPr>
              <a:t>Inductive region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+mj-lt"/>
              </a:rPr>
              <a:t>The capacitance of the switches discharges by the load current during dead time. </a:t>
            </a:r>
          </a:p>
        </p:txBody>
      </p:sp>
    </p:spTree>
    <p:extLst>
      <p:ext uri="{BB962C8B-B14F-4D97-AF65-F5344CB8AC3E}">
        <p14:creationId xmlns:p14="http://schemas.microsoft.com/office/powerpoint/2010/main" val="408749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Bifurcation Phenomenon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FA64E-7898-4623-8C66-BB4864B58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8" r="14492"/>
          <a:stretch/>
        </p:blipFill>
        <p:spPr>
          <a:xfrm>
            <a:off x="215905" y="1110288"/>
            <a:ext cx="4140568" cy="3793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1B2CA-A383-44AC-8BF5-AB730F715B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40" r="4740"/>
          <a:stretch/>
        </p:blipFill>
        <p:spPr>
          <a:xfrm>
            <a:off x="7515636" y="1253878"/>
            <a:ext cx="4460634" cy="3650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378DE-525C-4388-B25B-3AF09E8FA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512" y="4412468"/>
            <a:ext cx="3133725" cy="1304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50985D-C6EC-4EA8-B977-FC8AE4DF419E}"/>
              </a:ext>
            </a:extLst>
          </p:cNvPr>
          <p:cNvSpPr txBox="1"/>
          <p:nvPr/>
        </p:nvSpPr>
        <p:spPr>
          <a:xfrm>
            <a:off x="4441039" y="3031005"/>
            <a:ext cx="3147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Making control difficult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Decreasing efficiency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03978-D9DA-4BB2-A054-150BDC2250FD}"/>
              </a:ext>
            </a:extLst>
          </p:cNvPr>
          <p:cNvSpPr txBox="1"/>
          <p:nvPr/>
        </p:nvSpPr>
        <p:spPr>
          <a:xfrm>
            <a:off x="5114112" y="1476723"/>
            <a:ext cx="1603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Double-peak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7C5F98-E843-4FE9-82B9-F2FA7293C052}"/>
              </a:ext>
            </a:extLst>
          </p:cNvPr>
          <p:cNvCxnSpPr>
            <a:cxnSpLocks/>
          </p:cNvCxnSpPr>
          <p:nvPr/>
        </p:nvCxnSpPr>
        <p:spPr>
          <a:xfrm>
            <a:off x="5915793" y="1876833"/>
            <a:ext cx="0" cy="294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60E27F-770A-4F05-9765-AB69CE93E322}"/>
                  </a:ext>
                </a:extLst>
              </p:cNvPr>
              <p:cNvSpPr txBox="1"/>
              <p:nvPr/>
            </p:nvSpPr>
            <p:spPr>
              <a:xfrm>
                <a:off x="4400516" y="2276943"/>
                <a:ext cx="3030554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𝑜𝑝</m:t>
                        </m:r>
                      </m:sub>
                    </m:sSub>
                    <m:r>
                      <a:rPr lang="en-US" sz="2000" i="1" strike="sngStrike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sSub>
                      <m:sSubPr>
                        <m:ctrlP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strike="sngStrike" dirty="0">
                    <a:latin typeface="+mj-lt"/>
                    <a:sym typeface="Wingdings" panose="05000000000000000000" pitchFamily="2" charset="2"/>
                  </a:rPr>
                  <a:t> Inductive region</a:t>
                </a:r>
                <a:r>
                  <a:rPr lang="en-US" sz="2000" strike="sngStrike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60E27F-770A-4F05-9765-AB69CE93E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16" y="2276943"/>
                <a:ext cx="3030554" cy="423770"/>
              </a:xfrm>
              <a:prstGeom prst="rect">
                <a:avLst/>
              </a:prstGeom>
              <a:blipFill>
                <a:blip r:embed="rId5"/>
                <a:stretch>
                  <a:fillRect l="-1006" t="-8696" r="-80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6BD8D3-C315-4504-A646-13105D67470A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5915793" y="2700713"/>
            <a:ext cx="0" cy="330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94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Multifrequency IPT Systems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760BBE-C867-4633-A253-318CFB9925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Aims: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/>
              <a:t>To Increase power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solidFill>
                  <a:srgbClr val="C00000"/>
                </a:solidFill>
              </a:rPr>
              <a:t>To reduce switching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/>
              <a:t>To increase DC-link utilization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/>
              <a:t>Operating in more than one standards</a:t>
            </a:r>
          </a:p>
          <a:p>
            <a:pPr marL="0" indent="0">
              <a:buNone/>
            </a:pPr>
            <a:r>
              <a:rPr lang="en-US" sz="2500" dirty="0"/>
              <a:t>Studies: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/>
              <a:t>Multi-converter and multi-resonant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/>
              <a:t>Single-converter and multi resonant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solidFill>
                  <a:srgbClr val="C00000"/>
                </a:solidFill>
              </a:rPr>
              <a:t>Single-converter and multi-load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83EE3-9395-422B-B1E4-B13A0DE6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032" y="4794978"/>
            <a:ext cx="3772537" cy="1560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1C4761-19F2-45DE-9938-B1458913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72" y="1307652"/>
            <a:ext cx="3751487" cy="2146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06A69-1019-423B-B3C1-C3882130B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846" y="3478446"/>
            <a:ext cx="2990911" cy="126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4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Outline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Aim of Study</a:t>
            </a:r>
            <a:endParaRPr lang="en-US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Inductive</a:t>
            </a: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Power Transfer System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Basics</a:t>
            </a:r>
            <a:endParaRPr lang="tr-TR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Theory Of Operations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DC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AC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field excitation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70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5851D-4004-47B3-9AA8-30FED5C1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Proposed Contactless Slip Ring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C023E9-1E53-404D-A6B3-C7E607E2D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750" y="1417638"/>
            <a:ext cx="7143750" cy="2657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E1725-A7C8-4E4E-BFA8-17792681259B}"/>
              </a:ext>
            </a:extLst>
          </p:cNvPr>
          <p:cNvSpPr txBox="1"/>
          <p:nvPr/>
        </p:nvSpPr>
        <p:spPr>
          <a:xfrm>
            <a:off x="3142077" y="4209153"/>
            <a:ext cx="3147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Conventional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11D2F2-BEC4-4E21-A4AC-CCB3043D7403}"/>
              </a:ext>
            </a:extLst>
          </p:cNvPr>
          <p:cNvSpPr txBox="1"/>
          <p:nvPr/>
        </p:nvSpPr>
        <p:spPr>
          <a:xfrm>
            <a:off x="6524788" y="4209153"/>
            <a:ext cx="3147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Proposed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98C107-93B8-41DA-BDE9-8349DF85D38A}"/>
              </a:ext>
            </a:extLst>
          </p:cNvPr>
          <p:cNvSpPr txBox="1"/>
          <p:nvPr/>
        </p:nvSpPr>
        <p:spPr>
          <a:xfrm>
            <a:off x="5020728" y="4932530"/>
            <a:ext cx="314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Motor Drives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DC motor 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AC motor drive</a:t>
            </a:r>
          </a:p>
        </p:txBody>
      </p:sp>
    </p:spTree>
    <p:extLst>
      <p:ext uri="{BB962C8B-B14F-4D97-AF65-F5344CB8AC3E}">
        <p14:creationId xmlns:p14="http://schemas.microsoft.com/office/powerpoint/2010/main" val="776049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5851D-4004-47B3-9AA8-30FED5C1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DC Motor Drives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FD2DF-862C-4D00-BD52-F89A3DC3D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53" y="1500325"/>
            <a:ext cx="4409541" cy="1432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0EA481-A685-4BB6-9BE1-35C5E7231ED1}"/>
              </a:ext>
            </a:extLst>
          </p:cNvPr>
          <p:cNvSpPr txBox="1"/>
          <p:nvPr/>
        </p:nvSpPr>
        <p:spPr>
          <a:xfrm>
            <a:off x="3566047" y="3000918"/>
            <a:ext cx="1937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Constant field </a:t>
            </a:r>
          </a:p>
          <a:p>
            <a:pPr algn="ctr"/>
            <a:r>
              <a:rPr lang="en-US" dirty="0"/>
              <a:t>excitation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9361B-C8B4-4C18-A346-FCFA67CF4BC0}"/>
              </a:ext>
            </a:extLst>
          </p:cNvPr>
          <p:cNvSpPr txBox="1"/>
          <p:nvPr/>
        </p:nvSpPr>
        <p:spPr>
          <a:xfrm>
            <a:off x="1253382" y="3004033"/>
            <a:ext cx="1937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Varying</a:t>
            </a:r>
          </a:p>
          <a:p>
            <a:pPr algn="ctr"/>
            <a:r>
              <a:rPr lang="en-US" dirty="0"/>
              <a:t>armature voltage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236A09-1BA5-48C9-857B-2EF312C2F3DF}"/>
                  </a:ext>
                </a:extLst>
              </p:cNvPr>
              <p:cNvSpPr txBox="1"/>
              <p:nvPr/>
            </p:nvSpPr>
            <p:spPr>
              <a:xfrm>
                <a:off x="2885274" y="3773026"/>
                <a:ext cx="1037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236A09-1BA5-48C9-857B-2EF312C2F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274" y="3773026"/>
                <a:ext cx="1037592" cy="276999"/>
              </a:xfrm>
              <a:prstGeom prst="rect">
                <a:avLst/>
              </a:prstGeom>
              <a:blipFill>
                <a:blip r:embed="rId3"/>
                <a:stretch>
                  <a:fillRect l="-4678" r="-233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760183-0951-4DCE-BEE0-B08241353BDA}"/>
                  </a:ext>
                </a:extLst>
              </p:cNvPr>
              <p:cNvSpPr txBox="1"/>
              <p:nvPr/>
            </p:nvSpPr>
            <p:spPr>
              <a:xfrm>
                <a:off x="3022752" y="4213739"/>
                <a:ext cx="8715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760183-0951-4DCE-BEE0-B08241353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752" y="4213739"/>
                <a:ext cx="871585" cy="276999"/>
              </a:xfrm>
              <a:prstGeom prst="rect">
                <a:avLst/>
              </a:prstGeom>
              <a:blipFill>
                <a:blip r:embed="rId4"/>
                <a:stretch>
                  <a:fillRect l="-16783" t="-28261" r="-489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C764545-EDF4-4A21-901E-4289E1389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90" y="4654452"/>
            <a:ext cx="4929677" cy="1075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D06866-5420-4E88-B9D1-E348CF6D3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605" y="1345812"/>
            <a:ext cx="4480756" cy="23014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E30EA5-B36D-4F3B-B7F8-A89F8BE05137}"/>
              </a:ext>
            </a:extLst>
          </p:cNvPr>
          <p:cNvSpPr txBox="1"/>
          <p:nvPr/>
        </p:nvSpPr>
        <p:spPr>
          <a:xfrm>
            <a:off x="2150691" y="5680716"/>
            <a:ext cx="193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diagram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A86664-B1FE-4BE9-883B-F53983B8B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605" y="3682310"/>
            <a:ext cx="4661503" cy="230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2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Outline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r-TR" b="1" dirty="0">
                <a:solidFill>
                  <a:srgbClr val="C00000"/>
                </a:solidFill>
                <a:cs typeface="Arial" panose="020B0604020202020204" pitchFamily="34" charset="0"/>
              </a:rPr>
              <a:t>Aim of Study</a:t>
            </a:r>
            <a:endParaRPr lang="en-US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Wireless</a:t>
            </a: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Power Transfer System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Basics</a:t>
            </a:r>
            <a:endParaRPr lang="tr-TR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Theory Of Operations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DC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AC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field excitation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1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Proposed Modulation Technique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89F90D-79CC-4F0A-807D-E9945C68E6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1379" y="1501899"/>
            <a:ext cx="4785794" cy="1142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255B6-D765-4DE7-99E3-9B09995F0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58"/>
          <a:stretch/>
        </p:blipFill>
        <p:spPr>
          <a:xfrm>
            <a:off x="2554767" y="3505199"/>
            <a:ext cx="7082466" cy="2809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A9B46-3E42-42F2-B96C-C09EB0BA48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21" r="5506"/>
          <a:stretch/>
        </p:blipFill>
        <p:spPr>
          <a:xfrm>
            <a:off x="5574769" y="1252948"/>
            <a:ext cx="5249676" cy="240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49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Proposed Control Method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3A7826-4946-4914-A745-B54FFBCA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626" y="1048388"/>
            <a:ext cx="7926100" cy="2675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26D3A5-DB2F-476F-BFED-D0F91D81E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676" y="3479400"/>
            <a:ext cx="4527358" cy="2790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92CD96-BEC3-44AA-BF7B-C792052D40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54" r="8057"/>
          <a:stretch/>
        </p:blipFill>
        <p:spPr>
          <a:xfrm>
            <a:off x="812003" y="3479400"/>
            <a:ext cx="3780828" cy="301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79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5851D-4004-47B3-9AA8-30FED5C1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AC Motor Drives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9361B-C8B4-4C18-A346-FCFA67CF4BC0}"/>
              </a:ext>
            </a:extLst>
          </p:cNvPr>
          <p:cNvSpPr txBox="1"/>
          <p:nvPr/>
        </p:nvSpPr>
        <p:spPr>
          <a:xfrm>
            <a:off x="2705921" y="3425978"/>
            <a:ext cx="712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Varying armature voltage and frequency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E30EA5-B36D-4F3B-B7F8-A89F8BE05137}"/>
              </a:ext>
            </a:extLst>
          </p:cNvPr>
          <p:cNvSpPr txBox="1"/>
          <p:nvPr/>
        </p:nvSpPr>
        <p:spPr>
          <a:xfrm>
            <a:off x="1808319" y="2970019"/>
            <a:ext cx="193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Induction motor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9BA9AF-18E7-42B9-95A7-C360BE8F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23" y="1160277"/>
            <a:ext cx="5470093" cy="1666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057299-A8AB-4754-A51F-DE6486334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446" y="1199537"/>
            <a:ext cx="4330798" cy="1845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C9BD5E-CF89-4EB1-A4B9-9EBD4624BE36}"/>
              </a:ext>
            </a:extLst>
          </p:cNvPr>
          <p:cNvSpPr txBox="1"/>
          <p:nvPr/>
        </p:nvSpPr>
        <p:spPr>
          <a:xfrm>
            <a:off x="8153079" y="2981005"/>
            <a:ext cx="280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Synchronous motor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A4F2C-3A72-401A-A00D-37E1BA23B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981" y="3968565"/>
            <a:ext cx="5308575" cy="2211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1776E4-BF55-4B06-A8D9-36FC88056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307" y="4024753"/>
            <a:ext cx="4052093" cy="20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22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02E134-BEEF-48CD-ADCA-F0097A74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3397971"/>
            <a:ext cx="4524375" cy="3046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Conventional Modulation Technique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1AA73-FCA0-45A0-BF0B-7855CFEC8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052" y="1356337"/>
            <a:ext cx="4524375" cy="2105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D93A41-3490-401B-8E80-E74F9DED6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247" y="3498362"/>
            <a:ext cx="6929436" cy="27815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FB3DD1-4C82-4574-9A38-0B6705A5E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762" y="1454638"/>
            <a:ext cx="44291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02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Proposed Modulation Technique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1527E-72CF-4356-938A-8C1E55E59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250" y="3748085"/>
            <a:ext cx="6153499" cy="2583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E9303-9477-475C-A154-BE5496742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74"/>
          <a:stretch/>
        </p:blipFill>
        <p:spPr>
          <a:xfrm>
            <a:off x="1752600" y="1619253"/>
            <a:ext cx="3305175" cy="1490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61F0E8-9149-4AB8-AAE8-F3CE6D4EF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75" y="1090612"/>
            <a:ext cx="47720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8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Proposed Modulation Technique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01D8C-B053-44AA-B3E3-66D1EAE3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" y="1448230"/>
            <a:ext cx="3605893" cy="2750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CB3092-7E5B-41E8-841E-75480C6D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366" y="1417638"/>
            <a:ext cx="3724296" cy="2750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249564-FD60-4FC7-8984-21788C69E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426" y="1432933"/>
            <a:ext cx="3876674" cy="2719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DC930-BE3E-478A-8895-B90CBD496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366" y="4800356"/>
            <a:ext cx="3028951" cy="125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25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Proposed Control Method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D6B4F-5842-441A-A4BB-ACC0EA1D2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3" y="1838324"/>
            <a:ext cx="5134970" cy="400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C00EC9-63BF-443C-9442-62779707B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003" y="2640998"/>
            <a:ext cx="6777038" cy="239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28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</a:rPr>
              <a:t>Practical Considerations</a:t>
            </a: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2A461-CEDD-4500-A929-AA0C168C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81" y="1750121"/>
            <a:ext cx="7348538" cy="351088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19F9A5-DFA0-482A-9FBD-E21A8B9B859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881216" y="2483612"/>
            <a:ext cx="98276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61ED51-E468-44D5-8B79-536C3027CE68}"/>
              </a:ext>
            </a:extLst>
          </p:cNvPr>
          <p:cNvSpPr txBox="1"/>
          <p:nvPr/>
        </p:nvSpPr>
        <p:spPr>
          <a:xfrm>
            <a:off x="7898449" y="2160446"/>
            <a:ext cx="982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WPT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C3E761-3CE1-41FD-BEBA-9D62FFAA1EFC}"/>
              </a:ext>
            </a:extLst>
          </p:cNvPr>
          <p:cNvSpPr txBox="1"/>
          <p:nvPr/>
        </p:nvSpPr>
        <p:spPr>
          <a:xfrm>
            <a:off x="8881215" y="1996619"/>
            <a:ext cx="9827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require higher switching frequency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3F0841-4B0C-411B-8DAC-83A1E2847C2C}"/>
              </a:ext>
            </a:extLst>
          </p:cNvPr>
          <p:cNvSpPr txBox="1"/>
          <p:nvPr/>
        </p:nvSpPr>
        <p:spPr>
          <a:xfrm>
            <a:off x="9948016" y="2160445"/>
            <a:ext cx="126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smaller coil sizes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BF2E82-2582-4FB9-8F92-241C2BEE4C6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802879" y="4032994"/>
            <a:ext cx="98276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E3DC86-D9F1-459C-B661-4678AE74B378}"/>
              </a:ext>
            </a:extLst>
          </p:cNvPr>
          <p:cNvSpPr txBox="1"/>
          <p:nvPr/>
        </p:nvSpPr>
        <p:spPr>
          <a:xfrm>
            <a:off x="7820112" y="3709828"/>
            <a:ext cx="982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Motor </a:t>
            </a:r>
          </a:p>
          <a:p>
            <a:r>
              <a:rPr lang="en-US" dirty="0">
                <a:latin typeface="+mj-lt"/>
              </a:rPr>
              <a:t>drives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126533-BBD5-4FD6-B398-2DF8DCCFEE24}"/>
              </a:ext>
            </a:extLst>
          </p:cNvPr>
          <p:cNvSpPr txBox="1"/>
          <p:nvPr/>
        </p:nvSpPr>
        <p:spPr>
          <a:xfrm>
            <a:off x="8802879" y="3555940"/>
            <a:ext cx="9827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require lower switching frequency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D382F-A602-4613-9921-D396BCF6D825}"/>
              </a:ext>
            </a:extLst>
          </p:cNvPr>
          <p:cNvSpPr txBox="1"/>
          <p:nvPr/>
        </p:nvSpPr>
        <p:spPr>
          <a:xfrm>
            <a:off x="9809858" y="3695263"/>
            <a:ext cx="1783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to reduce </a:t>
            </a:r>
          </a:p>
          <a:p>
            <a:r>
              <a:rPr lang="en-US" dirty="0">
                <a:latin typeface="+mj-lt"/>
              </a:rPr>
              <a:t>switching losses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C7B6DE-8E5C-4849-83F5-20EA9082E416}"/>
              </a:ext>
            </a:extLst>
          </p:cNvPr>
          <p:cNvSpPr txBox="1"/>
          <p:nvPr/>
        </p:nvSpPr>
        <p:spPr>
          <a:xfrm>
            <a:off x="2257511" y="5495981"/>
            <a:ext cx="680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Both requirements are provided </a:t>
            </a:r>
            <a:r>
              <a:rPr lang="en-US" dirty="0" err="1">
                <a:latin typeface="+mj-lt"/>
              </a:rPr>
              <a:t>GaN</a:t>
            </a:r>
            <a:r>
              <a:rPr lang="en-US" dirty="0">
                <a:latin typeface="+mj-lt"/>
              </a:rPr>
              <a:t> or </a:t>
            </a:r>
            <a:r>
              <a:rPr lang="en-US" dirty="0" err="1">
                <a:latin typeface="+mj-lt"/>
              </a:rPr>
              <a:t>SiC</a:t>
            </a:r>
            <a:r>
              <a:rPr lang="en-US" dirty="0">
                <a:latin typeface="+mj-lt"/>
              </a:rPr>
              <a:t> based motor drives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5B792B-69E1-48FE-B7D8-E7EBFF797697}"/>
              </a:ext>
            </a:extLst>
          </p:cNvPr>
          <p:cNvCxnSpPr>
            <a:cxnSpLocks/>
          </p:cNvCxnSpPr>
          <p:nvPr/>
        </p:nvCxnSpPr>
        <p:spPr>
          <a:xfrm flipV="1">
            <a:off x="5940038" y="4186881"/>
            <a:ext cx="0" cy="13091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2B88FB-3AB4-43E8-A65A-05D2133A683A}"/>
              </a:ext>
            </a:extLst>
          </p:cNvPr>
          <p:cNvCxnSpPr>
            <a:cxnSpLocks/>
          </p:cNvCxnSpPr>
          <p:nvPr/>
        </p:nvCxnSpPr>
        <p:spPr>
          <a:xfrm flipV="1">
            <a:off x="3981627" y="3232774"/>
            <a:ext cx="0" cy="215962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543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Outline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Aim of Study</a:t>
            </a:r>
            <a:endParaRPr lang="en-US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Inductive</a:t>
            </a: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Power Transfer System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Basics</a:t>
            </a:r>
            <a:endParaRPr lang="tr-TR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Theory Of Operations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Implementation for DC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AC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field excitation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528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System Overview and Experimental Setup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EFBA5-ED20-4DD8-8697-2BC30D277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470" y="1417638"/>
            <a:ext cx="6050931" cy="4546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DE0593-A08B-4E05-9590-1F6344FDE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560638"/>
            <a:ext cx="5398012" cy="254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6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Power Transfer to Rotating Frames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6B8BD-C760-4A7D-AA10-CE3AA21A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24" y="1207569"/>
            <a:ext cx="2808581" cy="2265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C99EB-7040-481D-9438-24949CB0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98" y="1317114"/>
            <a:ext cx="3350463" cy="2212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53B6D6-1178-435E-B894-CFB65C25DB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8"/>
          <a:stretch/>
        </p:blipFill>
        <p:spPr>
          <a:xfrm>
            <a:off x="4374027" y="2857500"/>
            <a:ext cx="3025549" cy="2399189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9BE294E-56FF-4F37-B0BF-359A315E9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49" y="3471015"/>
            <a:ext cx="1960351" cy="723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Slip Rings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31EF698-5CB1-4680-9DEB-1075F9EE57FA}"/>
              </a:ext>
            </a:extLst>
          </p:cNvPr>
          <p:cNvSpPr txBox="1">
            <a:spLocks/>
          </p:cNvSpPr>
          <p:nvPr/>
        </p:nvSpPr>
        <p:spPr>
          <a:xfrm>
            <a:off x="7753398" y="3475807"/>
            <a:ext cx="3236924" cy="892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Brushless Exciter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3E3300D-4058-4D52-A5A9-8C2EDFBCBA16}"/>
              </a:ext>
            </a:extLst>
          </p:cNvPr>
          <p:cNvSpPr txBox="1">
            <a:spLocks/>
          </p:cNvSpPr>
          <p:nvPr/>
        </p:nvSpPr>
        <p:spPr>
          <a:xfrm>
            <a:off x="4550938" y="5070104"/>
            <a:ext cx="3025549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Contactless</a:t>
            </a: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Slip Rings</a:t>
            </a:r>
          </a:p>
        </p:txBody>
      </p:sp>
    </p:spTree>
    <p:extLst>
      <p:ext uri="{BB962C8B-B14F-4D97-AF65-F5344CB8AC3E}">
        <p14:creationId xmlns:p14="http://schemas.microsoft.com/office/powerpoint/2010/main" val="3102869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FF5E9-0F7C-4D57-A4A2-B607E4C9D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927" y="1291152"/>
            <a:ext cx="4572000" cy="1076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9DCB8E-1DA5-48D5-A757-F3591AB12386}"/>
                  </a:ext>
                </a:extLst>
              </p:cNvPr>
              <p:cNvSpPr txBox="1"/>
              <p:nvPr/>
            </p:nvSpPr>
            <p:spPr>
              <a:xfrm>
                <a:off x="6165852" y="2620010"/>
                <a:ext cx="424815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 smtClean="0">
                          <a:latin typeface="Cambria Math" panose="02040503050406030204" pitchFamily="18" charset="0"/>
                        </a:rPr>
                        <m:t>0.15 &lt; </m:t>
                      </m:r>
                      <m:r>
                        <a:rPr lang="en-US" sz="250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500" i="1" dirty="0" smtClean="0">
                          <a:latin typeface="Cambria Math" panose="02040503050406030204" pitchFamily="18" charset="0"/>
                        </a:rPr>
                        <m:t>&lt; 0.85</m:t>
                      </m:r>
                    </m:oMath>
                  </m:oMathPara>
                </a14:m>
                <a:endParaRPr lang="en-US" sz="25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9DCB8E-1DA5-48D5-A757-F3591AB12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52" y="2620010"/>
                <a:ext cx="4248150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F55E2E-638A-4673-9B6B-9E06E4C2EFBB}"/>
              </a:ext>
            </a:extLst>
          </p:cNvPr>
          <p:cNvCxnSpPr>
            <a:cxnSpLocks/>
          </p:cNvCxnSpPr>
          <p:nvPr/>
        </p:nvCxnSpPr>
        <p:spPr>
          <a:xfrm>
            <a:off x="5394323" y="4586429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979E55-863A-4499-A462-65DE88F46166}"/>
                  </a:ext>
                </a:extLst>
              </p:cNvPr>
              <p:cNvSpPr txBox="1"/>
              <p:nvPr/>
            </p:nvSpPr>
            <p:spPr>
              <a:xfrm>
                <a:off x="6003925" y="3079183"/>
                <a:ext cx="4781548" cy="516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 panose="02040503050406030204" pitchFamily="18" charset="0"/>
                      </a:rPr>
                      <m:t>40 </m:t>
                    </m:r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r>
                      <a:rPr lang="en-US" sz="25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latin typeface="+mj-lt"/>
                  </a:rPr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𝑟𝑚𝑠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500" dirty="0">
                    <a:latin typeface="+mj-lt"/>
                  </a:rPr>
                  <a:t>&lt;</a:t>
                </a:r>
                <a:r>
                  <a:rPr lang="en-US" sz="2500" dirty="0"/>
                  <a:t>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500" i="1" dirty="0">
                        <a:latin typeface="Cambria Math" panose="02040503050406030204" pitchFamily="18" charset="0"/>
                      </a:rPr>
                      <m:t>0 </m:t>
                    </m:r>
                    <m:sSub>
                      <m:sSubPr>
                        <m:ctrlPr>
                          <a:rPr lang="en-US" sz="2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500" i="1" dirty="0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en-US" sz="25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979E55-863A-4499-A462-65DE88F46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925" y="3079183"/>
                <a:ext cx="4781548" cy="516552"/>
              </a:xfrm>
              <a:prstGeom prst="rect">
                <a:avLst/>
              </a:prstGeom>
              <a:blipFill>
                <a:blip r:embed="rId4"/>
                <a:stretch>
                  <a:fillRect l="-383" t="-823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7F64757-8234-4DE9-89AE-34D56D9D5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398" y="3938259"/>
            <a:ext cx="2276475" cy="1009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476CC5-D7F0-4E34-A236-27F186FB8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9761" y="4314966"/>
            <a:ext cx="809625" cy="5429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CCB8EC-946C-4B55-8A3B-639E65EE4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892" y="1304841"/>
            <a:ext cx="4196559" cy="489147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B90D46-3BA7-4968-ABBE-C85505574B3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8289927" y="2367477"/>
            <a:ext cx="0" cy="26142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FED66ED-8A53-4B53-AF7B-7F098E066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9927" y="3983214"/>
            <a:ext cx="2228850" cy="10191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5FF599-1048-489B-9A59-D9A2BF2F3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0864" y="5247336"/>
            <a:ext cx="2466975" cy="10001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2B9DC92-CAA1-4027-8872-3250F3C439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9656" y="5193192"/>
            <a:ext cx="2933700" cy="104775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C6F1AD-3871-4A4D-930F-44DB0FEC134C}"/>
              </a:ext>
            </a:extLst>
          </p:cNvPr>
          <p:cNvCxnSpPr>
            <a:cxnSpLocks/>
          </p:cNvCxnSpPr>
          <p:nvPr/>
        </p:nvCxnSpPr>
        <p:spPr>
          <a:xfrm>
            <a:off x="8007348" y="4535629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B55EA4-7C1B-4291-8D8D-C8165D0B50E1}"/>
              </a:ext>
            </a:extLst>
          </p:cNvPr>
          <p:cNvCxnSpPr>
            <a:cxnSpLocks/>
          </p:cNvCxnSpPr>
          <p:nvPr/>
        </p:nvCxnSpPr>
        <p:spPr>
          <a:xfrm>
            <a:off x="9766298" y="5002389"/>
            <a:ext cx="0" cy="26295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CAA063-40B9-4398-B245-429BBDD2657E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03356" y="5747399"/>
            <a:ext cx="36750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4980F6-EC69-4EB4-B55E-1DE95BDD5EFA}"/>
                  </a:ext>
                </a:extLst>
              </p:cNvPr>
              <p:cNvSpPr txBox="1"/>
              <p:nvPr/>
            </p:nvSpPr>
            <p:spPr>
              <a:xfrm>
                <a:off x="10583072" y="5522227"/>
                <a:ext cx="13533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500" dirty="0"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4980F6-EC69-4EB4-B55E-1DE95BDD5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072" y="5522227"/>
                <a:ext cx="1353346" cy="4770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719379-DE76-48A8-85AE-E79D95D637EF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10637839" y="5747399"/>
            <a:ext cx="33495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9D2B47C-4BA0-41E9-9BE5-AD380CD38F80}"/>
              </a:ext>
            </a:extLst>
          </p:cNvPr>
          <p:cNvSpPr/>
          <p:nvPr/>
        </p:nvSpPr>
        <p:spPr>
          <a:xfrm>
            <a:off x="4489450" y="4314966"/>
            <a:ext cx="831845" cy="542926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EC0CD81-CBFE-4961-B163-3F7995B5BE3A}"/>
              </a:ext>
            </a:extLst>
          </p:cNvPr>
          <p:cNvSpPr/>
          <p:nvPr/>
        </p:nvSpPr>
        <p:spPr>
          <a:xfrm>
            <a:off x="10972799" y="5511476"/>
            <a:ext cx="609602" cy="477054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8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4970D-F8F4-48B1-99DF-4C0AEA97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1" y="1975644"/>
            <a:ext cx="6337924" cy="3218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3D0C36-FC5C-4F41-8041-A432A2DA7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587" y="1252537"/>
            <a:ext cx="61436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66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Coil Design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4FB58-9714-4737-9369-23FA2A4C6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90"/>
          <a:stretch/>
        </p:blipFill>
        <p:spPr>
          <a:xfrm>
            <a:off x="495300" y="1191393"/>
            <a:ext cx="4508500" cy="2872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082ABB-D8E7-4DF3-B23F-04139F138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34"/>
          <a:stretch/>
        </p:blipFill>
        <p:spPr>
          <a:xfrm>
            <a:off x="1549400" y="3636864"/>
            <a:ext cx="3568700" cy="2688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80F2C-E40D-4EB8-9A64-FF8EF955E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1191393"/>
            <a:ext cx="50006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94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Impedance Modelling and Control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C60D3D-76D6-47A6-8BF7-F7BE3310A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13" y="1139321"/>
            <a:ext cx="5883487" cy="29162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E7A9D-7AA7-4C18-9EC9-D5D363F9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4007014"/>
            <a:ext cx="4572000" cy="2307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A5D5A7-42C1-4D57-A0E8-1CBC0E524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56" y="1417638"/>
            <a:ext cx="4256088" cy="4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26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Results- WPT System Validation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9D80F-133A-4480-8789-092930EE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83" y="1175699"/>
            <a:ext cx="5356225" cy="5052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C2644-8293-4FB1-AC4F-256237EA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92" y="2907186"/>
            <a:ext cx="6070816" cy="189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62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- Concurrent Operation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9D9A0-1452-4D18-BCC2-50739835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226"/>
            <a:ext cx="6096000" cy="26456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5457F9-D7E5-42A8-BA9C-41C214BDC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598" y="1162226"/>
            <a:ext cx="6113282" cy="2645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60577B-F706-4F23-A926-3CACC88A4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539" y="3807890"/>
            <a:ext cx="6505522" cy="26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30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– Loss and Efficiency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7D7F35-5819-42EF-888E-5596B2712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1843087"/>
            <a:ext cx="75057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99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– Transient Load Changes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7D16CC-599F-4E8A-851C-9A6D5D14E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8"/>
            <a:ext cx="10977209" cy="462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10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– Different Operating Conditions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B5639-5575-443C-B0C5-BD4C34FC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544958"/>
            <a:ext cx="11174064" cy="444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40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Outline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Aim of Study</a:t>
            </a:r>
            <a:endParaRPr lang="en-US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Inductive</a:t>
            </a: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Power Transfer System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Basics</a:t>
            </a:r>
            <a:endParaRPr lang="tr-TR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Theory Of Operations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DC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Implementation for AC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field excitation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71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Power Transfer to Rotating Frames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6B8BD-C760-4A7D-AA10-CE3AA21A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64" y="1633235"/>
            <a:ext cx="1607776" cy="1297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C99EB-7040-481D-9438-24949CB0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662" y="1417638"/>
            <a:ext cx="2171652" cy="14340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53B6D6-1178-435E-B894-CFB65C25DB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8"/>
          <a:stretch/>
        </p:blipFill>
        <p:spPr>
          <a:xfrm>
            <a:off x="8547187" y="1439927"/>
            <a:ext cx="1780276" cy="1411717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42C13F-F67A-4D10-8FA6-B39183C41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610889"/>
              </p:ext>
            </p:extLst>
          </p:nvPr>
        </p:nvGraphicFramePr>
        <p:xfrm>
          <a:off x="1495424" y="3008993"/>
          <a:ext cx="920115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288">
                  <a:extLst>
                    <a:ext uri="{9D8B030D-6E8A-4147-A177-3AD203B41FA5}">
                      <a16:colId xmlns:a16="http://schemas.microsoft.com/office/drawing/2014/main" val="311881658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25959115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357697429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3363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Slip Rings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Brushless Exciters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Contactless Slip Rings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79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Reliability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5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Maintenance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9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Simplicity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9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Speed Independency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67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Effectivity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08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43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589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System Overview and Experimental Setup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A23DD-E1E5-4CFB-BB0D-264F7B358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101280"/>
            <a:ext cx="6150310" cy="2683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17DBCA-5BC9-4296-9860-E78606967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112" y="1800234"/>
            <a:ext cx="5310188" cy="3968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BAAD64-C39F-43D6-BAD4-6F83A2B94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1" y="3965461"/>
            <a:ext cx="3746499" cy="2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93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Results- Carrier Phase Shift Validation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2F7E01-186D-4DAB-9C3F-AA8C4B99B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34"/>
          <a:stretch/>
        </p:blipFill>
        <p:spPr>
          <a:xfrm>
            <a:off x="0" y="1630863"/>
            <a:ext cx="5308600" cy="4612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4DEAE0-D14D-4C65-80D5-8A52076A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325" y="2111375"/>
            <a:ext cx="63658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62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83689-A586-49B4-982B-0ABED7802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3" y="1417638"/>
            <a:ext cx="5373688" cy="2027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A2B382-6A87-44ED-BB59-D01CADC0E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7638"/>
            <a:ext cx="2695575" cy="171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D2E2F-1443-4C4E-BAB1-36533C055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650" y="1436688"/>
            <a:ext cx="2114550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BDC14A-8D33-463E-A2AD-C6D593DC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1025" y="2312988"/>
            <a:ext cx="1781175" cy="819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89A56-28B4-4482-874F-927C0A830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820" y="3939428"/>
            <a:ext cx="1647825" cy="714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19F00D-E732-4A5B-8EB3-AAC542CABE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008" y="3791092"/>
            <a:ext cx="2914650" cy="89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4AD4E6-0529-4CFB-AF3E-0344FEE19C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594" y="3848241"/>
            <a:ext cx="2400300" cy="942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B9F77B-1EFC-4621-94F5-5648DC68B4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9658" y="5232542"/>
            <a:ext cx="2381250" cy="590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F91D8A-6161-48BB-891A-C46C1DA0FE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1588" y="4821378"/>
            <a:ext cx="1990725" cy="14287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8ABE1C-22A7-40E3-A258-A645ADD003FC}"/>
              </a:ext>
            </a:extLst>
          </p:cNvPr>
          <p:cNvCxnSpPr>
            <a:cxnSpLocks/>
          </p:cNvCxnSpPr>
          <p:nvPr/>
        </p:nvCxnSpPr>
        <p:spPr>
          <a:xfrm>
            <a:off x="4308470" y="4270658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B02CF5-AE9B-4611-8BE2-922D1EACB547}"/>
              </a:ext>
            </a:extLst>
          </p:cNvPr>
          <p:cNvCxnSpPr>
            <a:cxnSpLocks/>
          </p:cNvCxnSpPr>
          <p:nvPr/>
        </p:nvCxnSpPr>
        <p:spPr>
          <a:xfrm>
            <a:off x="7189781" y="4270658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6F6C40-BD7A-4B98-9D49-886D72DBD0A4}"/>
              </a:ext>
            </a:extLst>
          </p:cNvPr>
          <p:cNvCxnSpPr>
            <a:cxnSpLocks/>
          </p:cNvCxnSpPr>
          <p:nvPr/>
        </p:nvCxnSpPr>
        <p:spPr>
          <a:xfrm>
            <a:off x="8866181" y="4751671"/>
            <a:ext cx="0" cy="48087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1A5201-2C3A-4FAC-B9A2-E4651EFBFF58}"/>
              </a:ext>
            </a:extLst>
          </p:cNvPr>
          <p:cNvCxnSpPr>
            <a:cxnSpLocks/>
          </p:cNvCxnSpPr>
          <p:nvPr/>
        </p:nvCxnSpPr>
        <p:spPr>
          <a:xfrm flipH="1">
            <a:off x="7013566" y="5527817"/>
            <a:ext cx="60325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174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405C0-4EBF-4426-B45E-37CAC6C5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0" y="1828800"/>
            <a:ext cx="6563004" cy="391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7232FB-FB72-4823-8291-CCF4C0F32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42987"/>
            <a:ext cx="4824413" cy="31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65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Results- WPT System Validation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9D80F-133A-4480-8789-092930EE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83" y="1175699"/>
            <a:ext cx="5356225" cy="5052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C2644-8293-4FB1-AC4F-256237EA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92" y="2907186"/>
            <a:ext cx="6070816" cy="189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54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- Concurrent Operation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D5DDC-858E-4A11-A79C-BAD51C4FA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75" y="1688014"/>
            <a:ext cx="5251450" cy="443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98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A1614-DFBF-4C1E-8253-A9FCA3D25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50"/>
          <a:stretch/>
        </p:blipFill>
        <p:spPr>
          <a:xfrm>
            <a:off x="3564731" y="1138238"/>
            <a:ext cx="5363369" cy="3263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–  Variable Carrier Phase </a:t>
            </a:r>
            <a:r>
              <a:rPr lang="en-US" dirty="0" err="1">
                <a:solidFill>
                  <a:srgbClr val="C00000"/>
                </a:solidFill>
              </a:rPr>
              <a:t>Shify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5181F-D3C8-4190-91C5-1532E5489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80" r="31491"/>
          <a:stretch/>
        </p:blipFill>
        <p:spPr>
          <a:xfrm rot="5400000">
            <a:off x="5001419" y="594094"/>
            <a:ext cx="1909762" cy="95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28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– Transient Load Changes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E21F1-0AC5-4416-A12D-B130B76A8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" y="1379537"/>
            <a:ext cx="6329946" cy="424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3CCCB-0766-4870-BF9E-BD6702EE4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44" y="1701800"/>
            <a:ext cx="593325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91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Outline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Aim of Study</a:t>
            </a:r>
            <a:endParaRPr lang="en-US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Inductive</a:t>
            </a: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Power Transfer System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Basics</a:t>
            </a:r>
            <a:endParaRPr lang="tr-TR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Theory Of Operations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DC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AC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Implementation for field excitation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745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System Overview and Experimental Setup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3453C-5D54-455B-A8E0-2743ADDB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37" y="1316758"/>
            <a:ext cx="4267624" cy="2340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29EFE-C163-4DF1-ACF7-6ED0249B0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741" y="1165637"/>
            <a:ext cx="4161728" cy="2642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57CEDE-1DEA-444F-8A64-82443BFBE5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90" t="-10052" r="162" b="10052"/>
          <a:stretch/>
        </p:blipFill>
        <p:spPr>
          <a:xfrm>
            <a:off x="5190064" y="3518455"/>
            <a:ext cx="4057497" cy="288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8B8E79-A897-451A-B08D-0B41FD2D1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35" r="59780" b="53989"/>
          <a:stretch/>
        </p:blipFill>
        <p:spPr>
          <a:xfrm>
            <a:off x="2188436" y="3808189"/>
            <a:ext cx="2784753" cy="1327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A07012-758A-4E9D-A1A0-5E593A25BE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96" t="52108" r="60541" b="12201"/>
          <a:stretch/>
        </p:blipFill>
        <p:spPr>
          <a:xfrm>
            <a:off x="2180675" y="5285323"/>
            <a:ext cx="2784753" cy="103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22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Wireless Power Transfer Based </a:t>
            </a:r>
            <a:b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</a:br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Contactless Slip Rings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9D6AE-03EF-451E-8568-40B180BD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82" y="2042264"/>
            <a:ext cx="3526802" cy="1939186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FCAD080-33EF-46EA-AA76-BC8A6F3BB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741" y="4042514"/>
            <a:ext cx="3723483" cy="7238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300" dirty="0"/>
              <a:t>Tesla’s WPT System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9F8BF1B-0818-40E6-8B8F-147A9F1CA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392434"/>
              </p:ext>
            </p:extLst>
          </p:nvPr>
        </p:nvGraphicFramePr>
        <p:xfrm>
          <a:off x="4563679" y="2036653"/>
          <a:ext cx="6900864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288">
                  <a:extLst>
                    <a:ext uri="{9D8B030D-6E8A-4147-A177-3AD203B41FA5}">
                      <a16:colId xmlns:a16="http://schemas.microsoft.com/office/drawing/2014/main" val="311881658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25959115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357697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Inductive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Power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Transfer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Capacitive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Power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Transfer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79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Transfer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Varying MF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Varying EF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5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Ratings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9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9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67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080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169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8ABE1C-22A7-40E3-A258-A645ADD003FC}"/>
              </a:ext>
            </a:extLst>
          </p:cNvPr>
          <p:cNvCxnSpPr>
            <a:cxnSpLocks/>
          </p:cNvCxnSpPr>
          <p:nvPr/>
        </p:nvCxnSpPr>
        <p:spPr>
          <a:xfrm>
            <a:off x="9555182" y="1775155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B02CF5-AE9B-4611-8BE2-922D1EACB547}"/>
              </a:ext>
            </a:extLst>
          </p:cNvPr>
          <p:cNvCxnSpPr>
            <a:cxnSpLocks/>
          </p:cNvCxnSpPr>
          <p:nvPr/>
        </p:nvCxnSpPr>
        <p:spPr>
          <a:xfrm>
            <a:off x="11082332" y="2134045"/>
            <a:ext cx="0" cy="40322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1D8999-CF4F-48E8-BC94-849F35C11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3" y="1405803"/>
            <a:ext cx="5663383" cy="1951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390033-057E-4DDC-8423-B4A1F60AF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173" y="2256168"/>
            <a:ext cx="1495425" cy="1028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E998FC-652C-4695-B167-C9850012C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964" y="1308403"/>
            <a:ext cx="1828800" cy="8667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1271C7-14CA-4D1C-A53C-39A166F1F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696" y="1341768"/>
            <a:ext cx="1857375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570B7A-D9DA-4B09-8475-FFC03DB48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8257" y="1143445"/>
            <a:ext cx="1866900" cy="9906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5B8F81-3DE9-4163-B6CD-33678D4EE9D8}"/>
              </a:ext>
            </a:extLst>
          </p:cNvPr>
          <p:cNvCxnSpPr>
            <a:cxnSpLocks/>
          </p:cNvCxnSpPr>
          <p:nvPr/>
        </p:nvCxnSpPr>
        <p:spPr>
          <a:xfrm>
            <a:off x="7410471" y="1775155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AC2524-C4D3-46B1-893E-61955A7EC986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8719364" y="2175178"/>
            <a:ext cx="0" cy="36209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C4A7035-672F-4EEA-914F-E468274044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9656"/>
          <a:stretch/>
        </p:blipFill>
        <p:spPr>
          <a:xfrm>
            <a:off x="9705196" y="2532508"/>
            <a:ext cx="2246654" cy="6968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AA40D2-C649-4318-8554-24DF610A2D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9544" y="3500465"/>
            <a:ext cx="6338887" cy="288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00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Validation- Carrier Phase Shift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B09CA-2BC3-4CC5-8A03-5B02848A4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504"/>
            <a:ext cx="6656388" cy="5195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C0FBAA-5C06-421F-9F85-A7806DAFB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663" y="1961753"/>
            <a:ext cx="5311524" cy="36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31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real-time algorithm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A3C1EE-BD84-4485-9C71-CA79E6677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67" r="49260"/>
          <a:stretch/>
        </p:blipFill>
        <p:spPr>
          <a:xfrm>
            <a:off x="364686" y="1265238"/>
            <a:ext cx="3483769" cy="273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14827-849E-4A48-8772-47C51BBE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432" y="1417637"/>
            <a:ext cx="4101904" cy="3193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640972-2A30-456B-88F7-DAEC3B9C7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55" t="8967"/>
          <a:stretch/>
        </p:blipFill>
        <p:spPr>
          <a:xfrm>
            <a:off x="898086" y="3621088"/>
            <a:ext cx="3394869" cy="273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59261-A19F-4013-B496-7A411F127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866" y="4848636"/>
            <a:ext cx="5395723" cy="961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07004C-8570-45E2-BCC2-601460B13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336" y="1859188"/>
            <a:ext cx="3356240" cy="207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38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real-time algorithm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F89A4-6886-478E-A95C-30AEA8E1A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5" y="1417638"/>
            <a:ext cx="501015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CF6C9E-3998-4643-84FB-56C6F59BD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4048125"/>
            <a:ext cx="5248275" cy="198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5C4529-14D1-45B2-9A27-884BF5F73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75" y="4360863"/>
            <a:ext cx="60674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4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real-time algorithm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FC2DF-3B9F-4143-A43D-F444B6E19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33" y="1096202"/>
            <a:ext cx="5656762" cy="1434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D05CFB-759C-4426-9FA8-19AC8A765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36" y="2410413"/>
            <a:ext cx="5262722" cy="3833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671A55-5A2E-424D-81AB-F5EBC4756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807" y="3639946"/>
            <a:ext cx="5862657" cy="16152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E74E08-C3EF-40AA-AE22-8A27E3217660}"/>
                  </a:ext>
                </a:extLst>
              </p:cNvPr>
              <p:cNvSpPr txBox="1"/>
              <p:nvPr/>
            </p:nvSpPr>
            <p:spPr>
              <a:xfrm>
                <a:off x="7762874" y="3004855"/>
                <a:ext cx="1914525" cy="347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𝑓𝑠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=0.43 !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E74E08-C3EF-40AA-AE22-8A27E3217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874" y="3004855"/>
                <a:ext cx="1914525" cy="347596"/>
              </a:xfrm>
              <a:prstGeom prst="rect">
                <a:avLst/>
              </a:prstGeom>
              <a:blipFill>
                <a:blip r:embed="rId5"/>
                <a:stretch>
                  <a:fillRect t="-21053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15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Validation- Carrier Phase Shift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141982-A07C-4B21-A43A-81AED65ED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085850"/>
            <a:ext cx="6342063" cy="5073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C2DBF6-1654-42A9-BD75-1EA7BB12B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888" y="2228850"/>
            <a:ext cx="5259882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13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Outline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Aim of Study</a:t>
            </a:r>
            <a:endParaRPr lang="en-US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Inductive</a:t>
            </a: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Power Transfer System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Basics</a:t>
            </a:r>
            <a:endParaRPr lang="tr-TR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Theory Of Operations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DC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AC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field excitation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452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Performance Comparisons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3AB2E-66FD-4D4F-A444-5A81809E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805" y="1417638"/>
            <a:ext cx="7808119" cy="46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60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Performance Comparisons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EA5BF-1C9E-4ACB-926A-79189EE7D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41"/>
          <a:stretch/>
        </p:blipFill>
        <p:spPr>
          <a:xfrm rot="5400000">
            <a:off x="4574499" y="-1672784"/>
            <a:ext cx="3043003" cy="8960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B35B02-61F8-4B49-8FDD-B0EAE9433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1" y="4323322"/>
            <a:ext cx="4537224" cy="203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58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Contributions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B6E06-B1DA-4DE7-BE40-BE274544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7301"/>
            <a:ext cx="10972800" cy="469582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A cost-efficient and simple-to-implement contactless slip ring is introduced.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 DC motor drives, a multi-frequency approach is presented to implement with a conventional DC motor PWM technique.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 independent control scheme, which comprises frequency and duty cycle control, is proposed for concurrent DC and high-frequency AC power transfer to the motor and rotating loads, respectively.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 AC motor drives, a multi-frequency approach is presented to implement with a conventional AC motor PWM technique.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An independent control scheme, which comprises carrier phase shift and modulation index control, is proposed for concurrent low-frequency AC and high frequency AC power transfer to the motor and slip rings, respectively.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For field excitation of the synchronous motors, a brushless slip ring is proposed to directly integrate into the motor drive with light-weight on the rotating side.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A novel real-time carrier-phase-shift calculation algorithm embedded in the motor control loop is developed to avoid low-frequency ripples stemming from the sideband harmonics.</a:t>
            </a:r>
          </a:p>
        </p:txBody>
      </p:sp>
    </p:spTree>
    <p:extLst>
      <p:ext uri="{BB962C8B-B14F-4D97-AF65-F5344CB8AC3E}">
        <p14:creationId xmlns:p14="http://schemas.microsoft.com/office/powerpoint/2010/main" val="25296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Inductive Power Transfer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C7EEA8-EB3B-4A9B-8923-920C92A39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74" y="2188368"/>
            <a:ext cx="6225019" cy="2166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8BC90-A6D9-4FD4-8B60-A75291C080D7}"/>
              </a:ext>
            </a:extLst>
          </p:cNvPr>
          <p:cNvSpPr txBox="1"/>
          <p:nvPr/>
        </p:nvSpPr>
        <p:spPr>
          <a:xfrm>
            <a:off x="7000875" y="2363895"/>
            <a:ext cx="45815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DC/AC converter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Compensation Circuits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Transmitter/Receiver Coils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AC/DC Rectifiers</a:t>
            </a:r>
          </a:p>
        </p:txBody>
      </p:sp>
    </p:spTree>
    <p:extLst>
      <p:ext uri="{BB962C8B-B14F-4D97-AF65-F5344CB8AC3E}">
        <p14:creationId xmlns:p14="http://schemas.microsoft.com/office/powerpoint/2010/main" val="267438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Future 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B6E06-B1DA-4DE7-BE40-BE274544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7301"/>
            <a:ext cx="10972800" cy="469582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500" dirty="0"/>
          </a:p>
          <a:p>
            <a:pPr marL="457200" indent="-457200">
              <a:buFont typeface="+mj-lt"/>
              <a:buAutoNum type="arabicPeriod"/>
            </a:pPr>
            <a:endParaRPr lang="en-US" sz="2500" dirty="0"/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Improved coil design.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Capacitorless (Light-weight rotating side) WPT topologies.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Multi-phase WPT system.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Closed loop control, and current estimation algorithms. </a:t>
            </a:r>
          </a:p>
        </p:txBody>
      </p:sp>
    </p:spTree>
    <p:extLst>
      <p:ext uri="{BB962C8B-B14F-4D97-AF65-F5344CB8AC3E}">
        <p14:creationId xmlns:p14="http://schemas.microsoft.com/office/powerpoint/2010/main" val="2164729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/>
          <p:cNvSpPr txBox="1">
            <a:spLocks/>
          </p:cNvSpPr>
          <p:nvPr/>
        </p:nvSpPr>
        <p:spPr>
          <a:xfrm>
            <a:off x="1122647" y="3219194"/>
            <a:ext cx="9966536" cy="5859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ysClr val="windowText" lastClr="000000"/>
                </a:solidFill>
              </a:rPr>
              <a:t>Thanks!</a:t>
            </a:r>
            <a:endParaRPr lang="tr-TR" sz="2800" b="1" noProof="1">
              <a:solidFill>
                <a:sysClr val="windowText" lastClr="000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68388" y="2768608"/>
            <a:ext cx="1005840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>
            <a:off x="3034363" y="4160564"/>
            <a:ext cx="612648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696327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Conventional Inductive Power Transfer Based Contactless Slip Ring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347E35-97CB-4829-89C1-4914181E1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45589"/>
            <a:ext cx="5900613" cy="3953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4AC508-0491-48B9-96DA-661868C77509}"/>
              </a:ext>
            </a:extLst>
          </p:cNvPr>
          <p:cNvSpPr txBox="1"/>
          <p:nvPr/>
        </p:nvSpPr>
        <p:spPr>
          <a:xfrm>
            <a:off x="6643562" y="3750551"/>
            <a:ext cx="4581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	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66D694-A6C5-4B6B-9CD1-C4D8D9DAD3E1}"/>
              </a:ext>
            </a:extLst>
          </p:cNvPr>
          <p:cNvSpPr txBox="1"/>
          <p:nvPr/>
        </p:nvSpPr>
        <p:spPr>
          <a:xfrm>
            <a:off x="6989563" y="1693838"/>
            <a:ext cx="4581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Two converters: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To drive the motor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To excite the Tx coil 	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25FA-AEA9-4D31-9B57-7FAE773881C3}"/>
              </a:ext>
            </a:extLst>
          </p:cNvPr>
          <p:cNvSpPr txBox="1"/>
          <p:nvPr/>
        </p:nvSpPr>
        <p:spPr>
          <a:xfrm>
            <a:off x="6600824" y="5036616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WPT converter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generating high frequency </a:t>
            </a:r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615A92-D25B-4F62-A274-EF23B8023C20}"/>
              </a:ext>
            </a:extLst>
          </p:cNvPr>
          <p:cNvSpPr txBox="1"/>
          <p:nvPr/>
        </p:nvSpPr>
        <p:spPr>
          <a:xfrm>
            <a:off x="6510212" y="3950918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motor drive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generating low and high frequency </a:t>
            </a:r>
            <a:r>
              <a:rPr lang="en-US" dirty="0">
                <a:latin typeface="+mj-lt"/>
              </a:rPr>
              <a:t>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BFAA57-5CB8-4207-B19D-B21844316927}"/>
              </a:ext>
            </a:extLst>
          </p:cNvPr>
          <p:cNvCxnSpPr>
            <a:cxnSpLocks/>
          </p:cNvCxnSpPr>
          <p:nvPr/>
        </p:nvCxnSpPr>
        <p:spPr>
          <a:xfrm flipH="1" flipV="1">
            <a:off x="10374187" y="3905698"/>
            <a:ext cx="222312" cy="490680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F00BB5-DA03-4FBD-BB4F-A57DB7224723}"/>
              </a:ext>
            </a:extLst>
          </p:cNvPr>
          <p:cNvSpPr txBox="1"/>
          <p:nvPr/>
        </p:nvSpPr>
        <p:spPr>
          <a:xfrm>
            <a:off x="6510212" y="3536366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                  Motor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attenuated in motor current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3D1F8B-5321-4E68-A51F-4058D26E460B}"/>
              </a:ext>
            </a:extLst>
          </p:cNvPr>
          <p:cNvCxnSpPr>
            <a:cxnSpLocks/>
          </p:cNvCxnSpPr>
          <p:nvPr/>
        </p:nvCxnSpPr>
        <p:spPr>
          <a:xfrm flipH="1">
            <a:off x="10029824" y="5020628"/>
            <a:ext cx="193676" cy="538731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075581E-24F5-429C-B18C-C86D172F8F14}"/>
              </a:ext>
            </a:extLst>
          </p:cNvPr>
          <p:cNvSpPr txBox="1"/>
          <p:nvPr/>
        </p:nvSpPr>
        <p:spPr>
          <a:xfrm>
            <a:off x="6989562" y="5496320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The WPT system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behaves like band-pass filter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D0C17A-DF7E-4A65-93F6-A64D920CB10E}"/>
              </a:ext>
            </a:extLst>
          </p:cNvPr>
          <p:cNvSpPr txBox="1"/>
          <p:nvPr/>
        </p:nvSpPr>
        <p:spPr>
          <a:xfrm>
            <a:off x="6510211" y="4360991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                  Motor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used to drive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DA9455-9735-4281-9E84-3D6575EC7646}"/>
              </a:ext>
            </a:extLst>
          </p:cNvPr>
          <p:cNvCxnSpPr>
            <a:cxnSpLocks/>
          </p:cNvCxnSpPr>
          <p:nvPr/>
        </p:nvCxnSpPr>
        <p:spPr>
          <a:xfrm flipH="1">
            <a:off x="9563099" y="3905698"/>
            <a:ext cx="279401" cy="490680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18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Proposed Inductive Power Transfer Based Contactless Slip Ring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6BFC61-5FC4-4CB9-86F4-3B9FD719C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71100"/>
            <a:ext cx="6367463" cy="39414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79E1C5-DB9E-4EA6-A56E-9404A133FE26}"/>
              </a:ext>
            </a:extLst>
          </p:cNvPr>
          <p:cNvSpPr txBox="1"/>
          <p:nvPr/>
        </p:nvSpPr>
        <p:spPr>
          <a:xfrm>
            <a:off x="7005637" y="1707143"/>
            <a:ext cx="4581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	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01A0FD-F927-4CF4-9D68-B56D4D2C863A}"/>
              </a:ext>
            </a:extLst>
          </p:cNvPr>
          <p:cNvSpPr txBox="1"/>
          <p:nvPr/>
        </p:nvSpPr>
        <p:spPr>
          <a:xfrm>
            <a:off x="6950869" y="4581159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The WPT converter</a:t>
            </a:r>
            <a:r>
              <a:rPr lang="en-US" strike="sngStrike" dirty="0">
                <a:latin typeface="+mj-lt"/>
              </a:rPr>
              <a:t> </a:t>
            </a:r>
            <a:r>
              <a:rPr lang="en-US" strike="sngStrike" dirty="0">
                <a:latin typeface="+mj-lt"/>
                <a:sym typeface="Wingdings" panose="05000000000000000000" pitchFamily="2" charset="2"/>
              </a:rPr>
              <a:t> generating high frequency </a:t>
            </a:r>
            <a:r>
              <a:rPr lang="en-US" strike="sngStrike" dirty="0">
                <a:latin typeface="+mj-lt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C43168-ECA5-42BC-8D5B-6B8B535D63FF}"/>
              </a:ext>
            </a:extLst>
          </p:cNvPr>
          <p:cNvSpPr txBox="1"/>
          <p:nvPr/>
        </p:nvSpPr>
        <p:spPr>
          <a:xfrm>
            <a:off x="6872287" y="1907510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motor drive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generating high frequency </a:t>
            </a:r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EBB12E-D851-4209-8FE5-665DB7588422}"/>
              </a:ext>
            </a:extLst>
          </p:cNvPr>
          <p:cNvSpPr txBox="1"/>
          <p:nvPr/>
        </p:nvSpPr>
        <p:spPr>
          <a:xfrm>
            <a:off x="6924675" y="3268617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The WPT system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behaves like band-pass filter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E6FB36-2AA9-4B23-A977-D25D49857961}"/>
              </a:ext>
            </a:extLst>
          </p:cNvPr>
          <p:cNvCxnSpPr>
            <a:cxnSpLocks/>
          </p:cNvCxnSpPr>
          <p:nvPr/>
        </p:nvCxnSpPr>
        <p:spPr>
          <a:xfrm flipH="1">
            <a:off x="9959974" y="2251522"/>
            <a:ext cx="1" cy="916135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F36DC02-FD11-49BF-9D67-CE911B437E3D}"/>
              </a:ext>
            </a:extLst>
          </p:cNvPr>
          <p:cNvSpPr txBox="1"/>
          <p:nvPr/>
        </p:nvSpPr>
        <p:spPr>
          <a:xfrm>
            <a:off x="8728669" y="2477209"/>
            <a:ext cx="130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combining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C597DD-81FE-441C-B046-E16E7D44A31D}"/>
              </a:ext>
            </a:extLst>
          </p:cNvPr>
          <p:cNvCxnSpPr>
            <a:cxnSpLocks/>
          </p:cNvCxnSpPr>
          <p:nvPr/>
        </p:nvCxnSpPr>
        <p:spPr>
          <a:xfrm flipH="1">
            <a:off x="9959975" y="3635356"/>
            <a:ext cx="1" cy="916135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C3A7841-4320-4CAF-A61D-FA05BA2F9E6D}"/>
              </a:ext>
            </a:extLst>
          </p:cNvPr>
          <p:cNvSpPr txBox="1"/>
          <p:nvPr/>
        </p:nvSpPr>
        <p:spPr>
          <a:xfrm>
            <a:off x="8728669" y="3908757"/>
            <a:ext cx="130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eliminating</a:t>
            </a:r>
          </a:p>
        </p:txBody>
      </p:sp>
    </p:spTree>
    <p:extLst>
      <p:ext uri="{BB962C8B-B14F-4D97-AF65-F5344CB8AC3E}">
        <p14:creationId xmlns:p14="http://schemas.microsoft.com/office/powerpoint/2010/main" val="3517864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Proposed Inductive Power Transfer Based Contactless Slip Ring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42C13F-F67A-4D10-8FA6-B39183C41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18188"/>
              </p:ext>
            </p:extLst>
          </p:nvPr>
        </p:nvGraphicFramePr>
        <p:xfrm>
          <a:off x="2785268" y="1996440"/>
          <a:ext cx="690086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288">
                  <a:extLst>
                    <a:ext uri="{9D8B030D-6E8A-4147-A177-3AD203B41FA5}">
                      <a16:colId xmlns:a16="http://schemas.microsoft.com/office/drawing/2014/main" val="311881658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25959115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3363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Conventional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Contactless Slip 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Proposed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Contactless Slip Rings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79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Reliability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5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Maintenance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9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Simplicity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9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Speed Independency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67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Effectivity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08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43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046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slik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 anchor="ctr">
        <a:noAutofit/>
      </a:bodyPr>
      <a:lstStyle>
        <a:defPPr fontAlgn="auto">
          <a:spcAft>
            <a:spcPts val="0"/>
          </a:spcAft>
          <a:defRPr sz="3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1_Baslik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 anchor="ctr">
        <a:noAutofit/>
      </a:bodyPr>
      <a:lstStyle>
        <a:defPPr fontAlgn="auto">
          <a:spcAft>
            <a:spcPts val="0"/>
          </a:spcAft>
          <a:defRPr sz="360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1058</Words>
  <Application>Microsoft Office PowerPoint</Application>
  <PresentationFormat>Widescreen</PresentationFormat>
  <Paragraphs>296</Paragraphs>
  <Slides>61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SimSun</vt:lpstr>
      <vt:lpstr>Arial</vt:lpstr>
      <vt:lpstr>Calibri</vt:lpstr>
      <vt:lpstr>Calibri (Headings)</vt:lpstr>
      <vt:lpstr>Cambria Math</vt:lpstr>
      <vt:lpstr>Century Gothic</vt:lpstr>
      <vt:lpstr>Constantia</vt:lpstr>
      <vt:lpstr>Times New Roman</vt:lpstr>
      <vt:lpstr>Wingdings</vt:lpstr>
      <vt:lpstr>Office Theme</vt:lpstr>
      <vt:lpstr>Baslik</vt:lpstr>
      <vt:lpstr>1_Baslik</vt:lpstr>
      <vt:lpstr>PowerPoint Presentation</vt:lpstr>
      <vt:lpstr>Outline</vt:lpstr>
      <vt:lpstr>Power Transfer to Rotating Frames</vt:lpstr>
      <vt:lpstr>Power Transfer to Rotating Frames</vt:lpstr>
      <vt:lpstr>Wireless Power Transfer Based  Contactless Slip Rings</vt:lpstr>
      <vt:lpstr>Inductive Power Transfer</vt:lpstr>
      <vt:lpstr>Conventional Inductive Power Transfer Based Contactless Slip Ring</vt:lpstr>
      <vt:lpstr>Proposed Inductive Power Transfer Based Contactless Slip Ring</vt:lpstr>
      <vt:lpstr>Proposed Inductive Power Transfer Based Contactless Slip Ring</vt:lpstr>
      <vt:lpstr>Outline</vt:lpstr>
      <vt:lpstr> Inductive Power Transfer System</vt:lpstr>
      <vt:lpstr>Compensation Topologies</vt:lpstr>
      <vt:lpstr>Series-Series IPT System</vt:lpstr>
      <vt:lpstr>Zero Voltage Switching</vt:lpstr>
      <vt:lpstr>Bifurcation Phenomenon</vt:lpstr>
      <vt:lpstr>Multifrequency IPT Systems</vt:lpstr>
      <vt:lpstr>Outline</vt:lpstr>
      <vt:lpstr>The Proposed Contactless Slip Ring Method</vt:lpstr>
      <vt:lpstr>DC Motor Drives</vt:lpstr>
      <vt:lpstr>Proposed Modulation Technique</vt:lpstr>
      <vt:lpstr>Proposed Control Method</vt:lpstr>
      <vt:lpstr>AC Motor Drives</vt:lpstr>
      <vt:lpstr>Conventional Modulation Technique</vt:lpstr>
      <vt:lpstr>Proposed Modulation Technique</vt:lpstr>
      <vt:lpstr>Proposed Modulation Technique</vt:lpstr>
      <vt:lpstr>Proposed Control Method</vt:lpstr>
      <vt:lpstr>Practical Considerations</vt:lpstr>
      <vt:lpstr>Outline</vt:lpstr>
      <vt:lpstr>System Overview and Experimental Setup</vt:lpstr>
      <vt:lpstr>Wireless Power Transfer System Design</vt:lpstr>
      <vt:lpstr>Wireless Power Transfer System Design</vt:lpstr>
      <vt:lpstr>Coil Design</vt:lpstr>
      <vt:lpstr>Impedance Modelling and Control</vt:lpstr>
      <vt:lpstr>Experimental Results- WPT System Validation</vt:lpstr>
      <vt:lpstr>Experimental Results - Concurrent Operation</vt:lpstr>
      <vt:lpstr>Experimental Results – Loss and Efficiency</vt:lpstr>
      <vt:lpstr>Experimental Results – Transient Load Changes</vt:lpstr>
      <vt:lpstr>Experimental Results – Different Operating Conditions</vt:lpstr>
      <vt:lpstr>Outline</vt:lpstr>
      <vt:lpstr>System Overview and Experimental Setup</vt:lpstr>
      <vt:lpstr>Experimental Results- Carrier Phase Shift Validation</vt:lpstr>
      <vt:lpstr>Wireless Power Transfer System Design</vt:lpstr>
      <vt:lpstr>Wireless Power Transfer System Design</vt:lpstr>
      <vt:lpstr>Experimental Results- WPT System Validation</vt:lpstr>
      <vt:lpstr>Experimental Results - Concurrent Operation</vt:lpstr>
      <vt:lpstr>Experimental Results –  Variable Carrier Phase Shify</vt:lpstr>
      <vt:lpstr>Experimental Results – Transient Load Changes</vt:lpstr>
      <vt:lpstr>Outline</vt:lpstr>
      <vt:lpstr>System Overview and Experimental Setup</vt:lpstr>
      <vt:lpstr>Wireless Power Transfer System Design</vt:lpstr>
      <vt:lpstr>Experimental Validation- Carrier Phase Shift </vt:lpstr>
      <vt:lpstr>New real-time algorithm</vt:lpstr>
      <vt:lpstr>New real-time algorithm</vt:lpstr>
      <vt:lpstr>New real-time algorithm</vt:lpstr>
      <vt:lpstr>Experimental Validation- Carrier Phase Shift </vt:lpstr>
      <vt:lpstr>Outline</vt:lpstr>
      <vt:lpstr>Performance Comparisons</vt:lpstr>
      <vt:lpstr>Performance Comparisons</vt:lpstr>
      <vt:lpstr>Contributions</vt:lpstr>
      <vt:lpstr>Future 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2018-12-01T09:15:47Z</dcterms:created>
  <dcterms:modified xsi:type="dcterms:W3CDTF">2022-08-18T16:23:18Z</dcterms:modified>
</cp:coreProperties>
</file>